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3" r:id="rId1"/>
    <p:sldMasterId id="2147483718" r:id="rId2"/>
    <p:sldMasterId id="2147483782" r:id="rId3"/>
    <p:sldMasterId id="2147483811" r:id="rId4"/>
    <p:sldMasterId id="2147483824" r:id="rId5"/>
    <p:sldMasterId id="2147483854" r:id="rId6"/>
    <p:sldMasterId id="2147483867" r:id="rId7"/>
  </p:sldMasterIdLst>
  <p:notesMasterIdLst>
    <p:notesMasterId r:id="rId47"/>
  </p:notesMasterIdLst>
  <p:handoutMasterIdLst>
    <p:handoutMasterId r:id="rId48"/>
  </p:handoutMasterIdLst>
  <p:sldIdLst>
    <p:sldId id="564" r:id="rId8"/>
    <p:sldId id="347" r:id="rId9"/>
    <p:sldId id="362" r:id="rId10"/>
    <p:sldId id="568" r:id="rId11"/>
    <p:sldId id="529" r:id="rId12"/>
    <p:sldId id="530" r:id="rId13"/>
    <p:sldId id="521" r:id="rId14"/>
    <p:sldId id="531" r:id="rId15"/>
    <p:sldId id="532" r:id="rId16"/>
    <p:sldId id="533" r:id="rId17"/>
    <p:sldId id="569" r:id="rId18"/>
    <p:sldId id="554" r:id="rId19"/>
    <p:sldId id="561" r:id="rId20"/>
    <p:sldId id="571" r:id="rId21"/>
    <p:sldId id="565" r:id="rId22"/>
    <p:sldId id="539" r:id="rId23"/>
    <p:sldId id="494" r:id="rId24"/>
    <p:sldId id="566" r:id="rId25"/>
    <p:sldId id="460" r:id="rId26"/>
    <p:sldId id="541" r:id="rId27"/>
    <p:sldId id="555" r:id="rId28"/>
    <p:sldId id="478" r:id="rId29"/>
    <p:sldId id="479" r:id="rId30"/>
    <p:sldId id="512" r:id="rId31"/>
    <p:sldId id="556" r:id="rId32"/>
    <p:sldId id="544" r:id="rId33"/>
    <p:sldId id="545" r:id="rId34"/>
    <p:sldId id="546" r:id="rId35"/>
    <p:sldId id="557" r:id="rId36"/>
    <p:sldId id="516" r:id="rId37"/>
    <p:sldId id="480" r:id="rId38"/>
    <p:sldId id="567" r:id="rId39"/>
    <p:sldId id="549" r:id="rId40"/>
    <p:sldId id="455" r:id="rId41"/>
    <p:sldId id="550" r:id="rId42"/>
    <p:sldId id="562" r:id="rId43"/>
    <p:sldId id="570" r:id="rId44"/>
    <p:sldId id="573" r:id="rId45"/>
    <p:sldId id="572" r:id="rId46"/>
  </p:sldIdLst>
  <p:sldSz cx="12188825" cy="6858000"/>
  <p:notesSz cx="7023100" cy="9309100"/>
  <p:defaultText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7E09F034-18B2-4BB5-ADB1-A5CE6B56C0AF}">
          <p14:sldIdLst>
            <p14:sldId id="564"/>
            <p14:sldId id="347"/>
            <p14:sldId id="362"/>
            <p14:sldId id="568"/>
            <p14:sldId id="529"/>
            <p14:sldId id="530"/>
          </p14:sldIdLst>
        </p14:section>
        <p14:section name="SQL in VM" id="{8FC15820-E3EF-46BB-A008-56DB640BD324}">
          <p14:sldIdLst>
            <p14:sldId id="521"/>
            <p14:sldId id="531"/>
            <p14:sldId id="532"/>
            <p14:sldId id="533"/>
            <p14:sldId id="569"/>
          </p14:sldIdLst>
        </p14:section>
        <p14:section name="Windows Azure SQL DB" id="{290A08F7-B10B-4BC9-B674-D140B422CEDE}">
          <p14:sldIdLst>
            <p14:sldId id="554"/>
            <p14:sldId id="561"/>
            <p14:sldId id="571"/>
            <p14:sldId id="565"/>
            <p14:sldId id="539"/>
            <p14:sldId id="494"/>
            <p14:sldId id="566"/>
            <p14:sldId id="460"/>
            <p14:sldId id="541"/>
          </p14:sldIdLst>
        </p14:section>
        <p14:section name="Windows Azure Storage" id="{F846BFB4-2FBB-4A08-BF54-BC40E96A2FE9}">
          <p14:sldIdLst>
            <p14:sldId id="555"/>
            <p14:sldId id="478"/>
            <p14:sldId id="479"/>
            <p14:sldId id="512"/>
            <p14:sldId id="556"/>
            <p14:sldId id="544"/>
            <p14:sldId id="545"/>
            <p14:sldId id="546"/>
            <p14:sldId id="557"/>
            <p14:sldId id="516"/>
            <p14:sldId id="480"/>
            <p14:sldId id="567"/>
            <p14:sldId id="549"/>
            <p14:sldId id="455"/>
            <p14:sldId id="550"/>
          </p14:sldIdLst>
        </p14:section>
        <p14:section name="Hadoop" id="{9F0B4B14-D463-4FDF-95AF-E4399A2976B6}">
          <p14:sldIdLst>
            <p14:sldId id="562"/>
            <p14:sldId id="570"/>
          </p14:sldIdLst>
        </p14:section>
        <p14:section name="Appendix" id="{721BAF3B-6B51-47B8-B34B-AAC73EBACC28}">
          <p14:sldIdLst>
            <p14:sldId id="573"/>
            <p14:sldId id="572"/>
          </p14:sldIdLst>
        </p14:section>
      </p14:sectionLst>
    </p:ext>
    <p:ext uri="{EFAFB233-063F-42B5-8137-9DF3F51BA10A}">
      <p15:sldGuideLst xmlns:p15="http://schemas.microsoft.com/office/powerpoint/2012/main">
        <p15:guide id="1" orient="horz" pos="144">
          <p15:clr>
            <a:srgbClr val="A4A3A4"/>
          </p15:clr>
        </p15:guide>
        <p15:guide id="2" orient="horz" pos="1223">
          <p15:clr>
            <a:srgbClr val="A4A3A4"/>
          </p15:clr>
        </p15:guide>
        <p15:guide id="3" orient="horz" pos="2736">
          <p15:clr>
            <a:srgbClr val="A4A3A4"/>
          </p15:clr>
        </p15:guide>
        <p15:guide id="4" orient="horz" pos="4176">
          <p15:clr>
            <a:srgbClr val="A4A3A4"/>
          </p15:clr>
        </p15:guide>
        <p15:guide id="5" orient="horz" pos="1488">
          <p15:clr>
            <a:srgbClr val="A4A3A4"/>
          </p15:clr>
        </p15:guide>
        <p15:guide id="6" orient="horz" pos="912">
          <p15:clr>
            <a:srgbClr val="A4A3A4"/>
          </p15:clr>
        </p15:guide>
        <p15:guide id="7" orient="horz" pos="1413">
          <p15:clr>
            <a:srgbClr val="A4A3A4"/>
          </p15:clr>
        </p15:guide>
        <p15:guide id="8" pos="3839">
          <p15:clr>
            <a:srgbClr val="A4A3A4"/>
          </p15:clr>
        </p15:guide>
        <p15:guide id="9" pos="327">
          <p15:clr>
            <a:srgbClr val="A4A3A4"/>
          </p15:clr>
        </p15:guide>
        <p15:guide id="10" pos="1190">
          <p15:clr>
            <a:srgbClr val="A4A3A4"/>
          </p15:clr>
        </p15:guide>
        <p15:guide id="11" pos="7350">
          <p15:clr>
            <a:srgbClr val="A4A3A4"/>
          </p15:clr>
        </p15:guide>
        <p15:guide id="12" pos="7063">
          <p15:clr>
            <a:srgbClr val="A4A3A4"/>
          </p15:clr>
        </p15:guide>
        <p15:guide id="13" pos="611">
          <p15:clr>
            <a:srgbClr val="A4A3A4"/>
          </p15:clr>
        </p15:guide>
        <p15:guide id="14" pos="1994">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497"/>
    <a:srgbClr val="FFE18B"/>
    <a:srgbClr val="FFDA71"/>
    <a:srgbClr val="FFD253"/>
    <a:srgbClr val="FFBE00"/>
    <a:srgbClr val="FCFCFC"/>
    <a:srgbClr val="FBFBFB"/>
    <a:srgbClr val="8CC600"/>
    <a:srgbClr val="DCDCDC"/>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596" autoAdjust="0"/>
    <p:restoredTop sz="56721" autoAdjust="0"/>
  </p:normalViewPr>
  <p:slideViewPr>
    <p:cSldViewPr snapToGrid="0">
      <p:cViewPr varScale="1">
        <p:scale>
          <a:sx n="45" d="100"/>
          <a:sy n="45" d="100"/>
        </p:scale>
        <p:origin x="1830" y="102"/>
      </p:cViewPr>
      <p:guideLst>
        <p:guide orient="horz" pos="144"/>
        <p:guide orient="horz" pos="1223"/>
        <p:guide orient="horz" pos="2736"/>
        <p:guide orient="horz" pos="4176"/>
        <p:guide orient="horz" pos="1488"/>
        <p:guide orient="horz" pos="912"/>
        <p:guide orient="horz" pos="1413"/>
        <p:guide pos="3839"/>
        <p:guide pos="327"/>
        <p:guide pos="1190"/>
        <p:guide pos="7350"/>
        <p:guide pos="7063"/>
        <p:guide pos="611"/>
        <p:guide pos="1994"/>
      </p:guideLst>
    </p:cSldViewPr>
  </p:slideViewPr>
  <p:outlineViewPr>
    <p:cViewPr>
      <p:scale>
        <a:sx n="33" d="100"/>
        <a:sy n="33" d="100"/>
      </p:scale>
      <p:origin x="0" y="0"/>
    </p:cViewPr>
  </p:outlineViewPr>
  <p:notesTextViewPr>
    <p:cViewPr>
      <p:scale>
        <a:sx n="100" d="100"/>
        <a:sy n="100" d="100"/>
      </p:scale>
      <p:origin x="0" y="-2520"/>
    </p:cViewPr>
  </p:notesTextViewPr>
  <p:sorterViewPr>
    <p:cViewPr varScale="1">
      <p:scale>
        <a:sx n="1" d="1"/>
        <a:sy n="1" d="1"/>
      </p:scale>
      <p:origin x="0" y="0"/>
    </p:cViewPr>
  </p:sorterViewPr>
  <p:notesViewPr>
    <p:cSldViewPr snapToGrid="0" showGuides="1">
      <p:cViewPr varScale="1">
        <p:scale>
          <a:sx n="80" d="100"/>
          <a:sy n="80" d="100"/>
        </p:scale>
        <p:origin x="-3174" y="-78"/>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1C3F5198-D814-4F07-A84F-942E63C84983}" type="datetimeFigureOut">
              <a:rPr lang="en-US" smtClean="0">
                <a:latin typeface="Segoe UI" pitchFamily="34" charset="0"/>
              </a:rPr>
              <a:pPr/>
              <a:t>10/1/2012</a:t>
            </a:fld>
            <a:endParaRPr lang="en-US" dirty="0">
              <a:latin typeface="Segoe UI" pitchFamily="34" charset="0"/>
            </a:endParaRPr>
          </a:p>
        </p:txBody>
      </p:sp>
      <p:sp>
        <p:nvSpPr>
          <p:cNvPr id="4" name="Footer Placeholder 3"/>
          <p:cNvSpPr>
            <a:spLocks noGrp="1"/>
          </p:cNvSpPr>
          <p:nvPr>
            <p:ph type="ftr" sz="quarter" idx="2"/>
          </p:nvPr>
        </p:nvSpPr>
        <p:spPr>
          <a:xfrm>
            <a:off x="0" y="8842029"/>
            <a:ext cx="6398824" cy="465455"/>
          </a:xfrm>
          <a:prstGeom prst="rect">
            <a:avLst/>
          </a:prstGeom>
        </p:spPr>
        <p:txBody>
          <a:bodyPr vert="horz" lIns="93324" tIns="46662" rIns="93324" bIns="46662" rtlCol="0" anchor="b"/>
          <a:lstStyle>
            <a:lvl1pPr algn="l">
              <a:defRPr sz="1200"/>
            </a:lvl1pPr>
          </a:lstStyle>
          <a:p>
            <a:r>
              <a:rPr lang="en-US" sz="500" dirty="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398824" y="8842029"/>
            <a:ext cx="622650" cy="465455"/>
          </a:xfrm>
          <a:prstGeom prst="rect">
            <a:avLst/>
          </a:prstGeom>
        </p:spPr>
        <p:txBody>
          <a:bodyPr vert="horz" lIns="93324" tIns="46662" rIns="93324" bIns="46662"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7C3FBCD4-166E-446F-AF18-7D4A0CF9AEF6}" type="datetimeFigureOut">
              <a:rPr lang="en-US" smtClean="0"/>
              <a:pPr/>
              <a:t>10/1/2012</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42029"/>
            <a:ext cx="6320790" cy="465455"/>
          </a:xfrm>
          <a:prstGeom prst="rect">
            <a:avLst/>
          </a:prstGeom>
        </p:spPr>
        <p:txBody>
          <a:bodyPr vert="horz" lIns="93324" tIns="46662" rIns="93324" bIns="46662"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320789" y="8842029"/>
            <a:ext cx="700685" cy="465455"/>
          </a:xfrm>
          <a:prstGeom prst="rect">
            <a:avLst/>
          </a:prstGeom>
        </p:spPr>
        <p:txBody>
          <a:bodyPr vert="horz" lIns="93324" tIns="46662" rIns="93324" bIns="46662"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notesStyle>
    <a:lvl1pPr marL="0" algn="l" defTabSz="914325"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72" indent="-105824" algn="l" defTabSz="914325"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56" indent="-115085" algn="l" defTabSz="914325"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26" indent="-146832" algn="l" defTabSz="914325"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07" indent="-115085" algn="l" defTabSz="914325"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813" algn="l" defTabSz="914325" rtl="0" eaLnBrk="1" latinLnBrk="0" hangingPunct="1">
      <a:defRPr sz="1200" kern="1200">
        <a:solidFill>
          <a:schemeClr val="tx1"/>
        </a:solidFill>
        <a:latin typeface="+mn-lt"/>
        <a:ea typeface="+mn-ea"/>
        <a:cs typeface="+mn-cs"/>
      </a:defRPr>
    </a:lvl6pPr>
    <a:lvl7pPr marL="2742976" algn="l" defTabSz="914325" rtl="0" eaLnBrk="1" latinLnBrk="0" hangingPunct="1">
      <a:defRPr sz="1200" kern="1200">
        <a:solidFill>
          <a:schemeClr val="tx1"/>
        </a:solidFill>
        <a:latin typeface="+mn-lt"/>
        <a:ea typeface="+mn-ea"/>
        <a:cs typeface="+mn-cs"/>
      </a:defRPr>
    </a:lvl7pPr>
    <a:lvl8pPr marL="3200139" algn="l" defTabSz="914325" rtl="0" eaLnBrk="1" latinLnBrk="0" hangingPunct="1">
      <a:defRPr sz="1200" kern="1200">
        <a:solidFill>
          <a:schemeClr val="tx1"/>
        </a:solidFill>
        <a:latin typeface="+mn-lt"/>
        <a:ea typeface="+mn-ea"/>
        <a:cs typeface="+mn-cs"/>
      </a:defRPr>
    </a:lvl8pPr>
    <a:lvl9pPr marL="3657301" algn="l" defTabSz="91432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blogs.msdn.com/b/windowsazurestorage/archive/2012/06/08/introducing-locally-redundant-storage-for-windows-azure-storage.aspx"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blogs.msdn.com/b/windowsazurestorage/archive/2012/06/08/new-storage-features-on-the-windows-azure-portal.aspx"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819" eaLnBrk="0" hangingPunct="0"/>
            <a:r>
              <a:rPr lang="en-US" sz="40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819" eaLnBrk="0" hangingPunct="0"/>
            <a:r>
              <a:rPr lang="en-US" sz="40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a typeface="Segoe UI" pitchFamily="34" charset="0"/>
              <a:cs typeface="Segoe UI" pitchFamily="34" charset="0"/>
            </a:endParaRPr>
          </a:p>
        </p:txBody>
      </p:sp>
      <p:sp>
        <p:nvSpPr>
          <p:cNvPr id="6" name="Date Placeholder 5"/>
          <p:cNvSpPr>
            <a:spLocks noGrp="1"/>
          </p:cNvSpPr>
          <p:nvPr>
            <p:ph type="dt" idx="12"/>
          </p:nvPr>
        </p:nvSpPr>
        <p:spPr/>
        <p:txBody>
          <a:bodyPr/>
          <a:lstStyle/>
          <a:p>
            <a:fld id="{CD374CAE-DBB6-40F4-B1A2-058486AC4DEA}" type="datetime1">
              <a:rPr lang="en-US" smtClean="0">
                <a:solidFill>
                  <a:prstClr val="black"/>
                </a:solidFill>
              </a:rPr>
              <a:pPr/>
              <a:t>10/1/2012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86816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Explain the benefits of Virtual Machines + SQL Server</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Working</a:t>
            </a:r>
            <a:r>
              <a:rPr lang="en-US" sz="3000" i="1" spc="-38" baseline="0" dirty="0" smtClean="0"/>
              <a:t> with customers in the TAP program we have seen several interesting and very valuable scenarios immerge. </a:t>
            </a:r>
            <a:endParaRPr lang="en-US" sz="4000" dirty="0" smtClean="0"/>
          </a:p>
          <a:p>
            <a:endParaRPr lang="en-US" sz="900" dirty="0" smtClean="0"/>
          </a:p>
          <a:p>
            <a:r>
              <a:rPr lang="en-US" sz="900" b="1" dirty="0" smtClean="0"/>
              <a:t>Speaking Points:</a:t>
            </a:r>
          </a:p>
          <a:p>
            <a:r>
              <a:rPr lang="en-US" sz="900" dirty="0" smtClean="0"/>
              <a:t>Migration – Providing</a:t>
            </a:r>
            <a:r>
              <a:rPr lang="en-US" sz="900" baseline="0" dirty="0" smtClean="0"/>
              <a:t> a lower TCO, allowing companies to free up resources (both people and resources), and providing a continuous expandability for new tier 2 and 3 applications</a:t>
            </a:r>
            <a:endParaRPr lang="en-US" sz="900" dirty="0" smtClean="0"/>
          </a:p>
          <a:p>
            <a:r>
              <a:rPr lang="en-US" sz="900" dirty="0" smtClean="0"/>
              <a:t>Develop – Agility</a:t>
            </a:r>
            <a:r>
              <a:rPr lang="en-US" sz="900" baseline="0" dirty="0" smtClean="0"/>
              <a:t> of rapidly spinning up a virtual machine in a matter of moments to provide the necessary environments</a:t>
            </a:r>
            <a:endParaRPr lang="en-US" sz="900" dirty="0" smtClean="0"/>
          </a:p>
          <a:p>
            <a:r>
              <a:rPr lang="en-US" sz="900" dirty="0" smtClean="0"/>
              <a:t>Backup – Another</a:t>
            </a:r>
            <a:r>
              <a:rPr lang="en-US" sz="900" baseline="0" dirty="0" smtClean="0"/>
              <a:t> layer of availability management for applications</a:t>
            </a:r>
            <a:endParaRPr lang="en-US" sz="900" dirty="0" smtClean="0"/>
          </a:p>
          <a:p>
            <a:r>
              <a:rPr lang="en-US" sz="900" dirty="0" smtClean="0"/>
              <a:t>Extend – Extend</a:t>
            </a:r>
            <a:r>
              <a:rPr lang="en-US" sz="900" baseline="0" dirty="0" smtClean="0"/>
              <a:t> current infrastructure where current on-premises capacity is exceeded.</a:t>
            </a:r>
            <a:endParaRPr lang="en-US" sz="900" dirty="0" smtClean="0"/>
          </a:p>
          <a:p>
            <a:r>
              <a:rPr lang="en-US" sz="900" b="1" dirty="0" smtClean="0"/>
              <a:t>Notes:</a:t>
            </a:r>
          </a:p>
          <a:p>
            <a:endParaRPr lang="en-US" dirty="0" smtClean="0"/>
          </a:p>
          <a:p>
            <a:endParaRPr lang="en-US" dirty="0">
              <a:latin typeface="Segoe UI"/>
            </a:endParaRPr>
          </a:p>
        </p:txBody>
      </p:sp>
      <p:sp>
        <p:nvSpPr>
          <p:cNvPr id="4" name="Slide Number Placeholder 3"/>
          <p:cNvSpPr>
            <a:spLocks noGrp="1"/>
          </p:cNvSpPr>
          <p:nvPr>
            <p:ph type="sldNum" sz="quarter" idx="10"/>
          </p:nvPr>
        </p:nvSpPr>
        <p:spPr/>
        <p:txBody>
          <a:bodyPr/>
          <a:lstStyle/>
          <a:p>
            <a:fld id="{89D5A5AB-9D22-4354-8089-2AE811D4E282}" type="slidenum">
              <a:rPr lang="en-US" smtClean="0">
                <a:solidFill>
                  <a:prstClr val="black"/>
                </a:solidFill>
                <a:latin typeface="Segoe UI"/>
              </a:rPr>
              <a:pPr/>
              <a:t>10</a:t>
            </a:fld>
            <a:endParaRPr lang="en-US" dirty="0">
              <a:solidFill>
                <a:prstClr val="black"/>
              </a:solidFill>
              <a:latin typeface="Segoe UI"/>
            </a:endParaRPr>
          </a:p>
        </p:txBody>
      </p:sp>
    </p:spTree>
    <p:extLst>
      <p:ext uri="{BB962C8B-B14F-4D97-AF65-F5344CB8AC3E}">
        <p14:creationId xmlns:p14="http://schemas.microsoft.com/office/powerpoint/2010/main" val="35452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pPr marL="228600" indent="-228600">
              <a:buAutoNum type="arabicParenR"/>
            </a:pPr>
            <a:r>
              <a:rPr lang="en-US" dirty="0" smtClean="0"/>
              <a:t>VM creation (endpoints, firewall, </a:t>
            </a:r>
            <a:r>
              <a:rPr lang="en-US" dirty="0" err="1" smtClean="0"/>
              <a:t>etc</a:t>
            </a:r>
            <a:r>
              <a:rPr lang="en-US" dirty="0" smtClean="0"/>
              <a:t>)</a:t>
            </a:r>
          </a:p>
          <a:p>
            <a:pPr marL="228600" indent="-228600">
              <a:buAutoNum type="arabicParenR"/>
            </a:pPr>
            <a:r>
              <a:rPr lang="en-US" dirty="0" smtClean="0"/>
              <a:t>Connect via SSMS 2012</a:t>
            </a:r>
          </a:p>
          <a:p>
            <a:pPr marL="228600" indent="-228600">
              <a:buAutoNum type="arabicParenR"/>
            </a:pPr>
            <a:r>
              <a:rPr lang="en-US" dirty="0" smtClean="0"/>
              <a:t>Using same </a:t>
            </a:r>
            <a:r>
              <a:rPr lang="en-US" dirty="0" err="1" smtClean="0"/>
              <a:t>bacpac</a:t>
            </a:r>
            <a:r>
              <a:rPr lang="en-US" dirty="0" smtClean="0"/>
              <a:t>,</a:t>
            </a:r>
            <a:r>
              <a:rPr lang="en-US" baseline="0" dirty="0" smtClean="0"/>
              <a:t> import into SQL in the VM</a:t>
            </a:r>
            <a:endParaRPr lang="en-US" dirty="0" smtClean="0"/>
          </a:p>
          <a:p>
            <a:pPr marL="228600" indent="-228600">
              <a:buAutoNum type="arabicParen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Explain the offerings that Microsoft is providing in Azure for storing, querying, and managing data.  </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endParaRPr lang="en-US" sz="3200" spc="-38" dirty="0" smtClean="0"/>
          </a:p>
          <a:p>
            <a:r>
              <a:rPr lang="en-US" i="1" dirty="0" smtClean="0"/>
              <a:t>Microsoft Windows Azure SQL Database extends SQL Server capabilities to the cloud.</a:t>
            </a:r>
          </a:p>
          <a:p>
            <a:endParaRPr lang="en-US" sz="900" dirty="0" smtClean="0"/>
          </a:p>
          <a:p>
            <a:r>
              <a:rPr lang="en-US" sz="900" b="1" dirty="0" smtClean="0"/>
              <a:t>Speaking Points:</a:t>
            </a:r>
          </a:p>
          <a:p>
            <a:r>
              <a:rPr lang="en-US" sz="900" baseline="0" dirty="0" smtClean="0"/>
              <a:t>Windows Azure SQL Database, Microsoft’s </a:t>
            </a:r>
            <a:r>
              <a:rPr lang="en-US" sz="900" baseline="0" dirty="0" err="1" smtClean="0"/>
              <a:t>PaaS</a:t>
            </a:r>
            <a:r>
              <a:rPr lang="en-US" sz="900" baseline="0" dirty="0" smtClean="0"/>
              <a:t> database offering. </a:t>
            </a:r>
            <a:r>
              <a:rPr lang="en-US" dirty="0" smtClean="0"/>
              <a:t>Database offers a relational database service called Microsoft SQL Database, and using Windows Azure SQL Database, you can easily provision and deploy relational database solutions.</a:t>
            </a:r>
            <a:endParaRPr lang="en-US" sz="900" baseline="0" dirty="0" smtClean="0"/>
          </a:p>
          <a:p>
            <a:endParaRPr lang="en-US" sz="900" dirty="0" smtClean="0"/>
          </a:p>
          <a:p>
            <a:r>
              <a:rPr lang="en-US" sz="900" b="1" dirty="0" smtClean="0"/>
              <a:t>Notes: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007794C-6283-4C70-8975-84D1BBDFE070}" type="datetime1">
              <a:rPr lang="en-US" smtClean="0"/>
              <a:t>10/1/2012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12</a:t>
            </a:fld>
            <a:endParaRPr lang="en-US" dirty="0"/>
          </a:p>
        </p:txBody>
      </p:sp>
    </p:spTree>
    <p:extLst>
      <p:ext uri="{BB962C8B-B14F-4D97-AF65-F5344CB8AC3E}">
        <p14:creationId xmlns:p14="http://schemas.microsoft.com/office/powerpoint/2010/main" val="4211198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4000" b="1" dirty="0" smtClean="0"/>
              <a:t>Slide Objectives:</a:t>
            </a:r>
          </a:p>
          <a:p>
            <a:pPr marL="171450" indent="-171450">
              <a:buFont typeface="Arial" pitchFamily="34" charset="0"/>
              <a:buChar char="•"/>
            </a:pPr>
            <a:r>
              <a:rPr lang="en-US" sz="4000" baseline="0" dirty="0" smtClean="0"/>
              <a:t>Define Windows Azure SQL Database and differentiate the managed service from SQL (or any database) in a VM</a:t>
            </a:r>
          </a:p>
          <a:p>
            <a:pPr marL="0" indent="0">
              <a:buFont typeface="Arial" pitchFamily="34" charset="0"/>
              <a:buNone/>
            </a:pPr>
            <a:endParaRPr lang="en-US" sz="4000" baseline="0" dirty="0" smtClean="0"/>
          </a:p>
          <a:p>
            <a:pPr marL="0" indent="0">
              <a:buFont typeface="Arial" pitchFamily="34" charset="0"/>
              <a:buNone/>
            </a:pPr>
            <a:r>
              <a:rPr lang="en-US" sz="4000" b="1" baseline="0" dirty="0" smtClean="0"/>
              <a:t>Speaking Points:</a:t>
            </a:r>
          </a:p>
          <a:p>
            <a:pPr marL="171450" indent="-171450">
              <a:buFont typeface="Arial" pitchFamily="34" charset="0"/>
              <a:buChar char="•"/>
            </a:pPr>
            <a:r>
              <a:rPr lang="en-US" sz="4000" baseline="0" dirty="0" smtClean="0"/>
              <a:t>Relational Database Service</a:t>
            </a:r>
          </a:p>
          <a:p>
            <a:pPr marL="171450" indent="-171450">
              <a:buFont typeface="Arial" pitchFamily="34" charset="0"/>
              <a:buChar char="•"/>
            </a:pPr>
            <a:r>
              <a:rPr lang="en-US" sz="4000" baseline="0" dirty="0" smtClean="0"/>
              <a:t>Full managed </a:t>
            </a:r>
            <a:r>
              <a:rPr lang="en-US" sz="4000" baseline="0" dirty="0" err="1" smtClean="0"/>
              <a:t>PaaS</a:t>
            </a:r>
            <a:endParaRPr lang="en-US" sz="4000" baseline="0" dirty="0" smtClean="0"/>
          </a:p>
          <a:p>
            <a:pPr marL="384431" lvl="1" indent="-171450">
              <a:buFont typeface="Arial" pitchFamily="34" charset="0"/>
              <a:buChar char="•"/>
            </a:pPr>
            <a:r>
              <a:rPr lang="en-US" sz="4000" baseline="0" dirty="0" smtClean="0"/>
              <a:t>Dynamically scale on demand</a:t>
            </a:r>
          </a:p>
          <a:p>
            <a:pPr marL="384431" lvl="1" indent="-171450">
              <a:buFont typeface="Arial" pitchFamily="34" charset="0"/>
              <a:buChar char="•"/>
            </a:pPr>
            <a:r>
              <a:rPr lang="en-US" sz="4000" baseline="0" dirty="0" smtClean="0"/>
              <a:t>HA built-in automatically for the database</a:t>
            </a:r>
          </a:p>
          <a:p>
            <a:pPr marL="171450" indent="-171450">
              <a:buFont typeface="Arial" pitchFamily="34" charset="0"/>
              <a:buChar char="•"/>
            </a:pPr>
            <a:r>
              <a:rPr lang="en-US" sz="4000" baseline="0" dirty="0" smtClean="0"/>
              <a:t>Designed for the new cloud design point</a:t>
            </a:r>
          </a:p>
          <a:p>
            <a:pPr marL="171450" indent="-171450">
              <a:buFont typeface="Arial" pitchFamily="34" charset="0"/>
              <a:buChar char="•"/>
            </a:pPr>
            <a:r>
              <a:rPr lang="en-US" sz="4000" baseline="0" dirty="0" smtClean="0"/>
              <a:t>Common Architecture with SQL Server</a:t>
            </a:r>
          </a:p>
          <a:p>
            <a:pPr marL="171450" indent="-171450">
              <a:buFont typeface="Arial" pitchFamily="34" charset="0"/>
              <a:buChar char="•"/>
            </a:pPr>
            <a:r>
              <a:rPr lang="en-US" sz="4000" baseline="0" dirty="0" smtClean="0"/>
              <a:t>Rapid Application Development</a:t>
            </a:r>
          </a:p>
          <a:p>
            <a:pPr marL="171450" indent="-171450">
              <a:buFont typeface="Arial" pitchFamily="34" charset="0"/>
              <a:buChar char="•"/>
            </a:pPr>
            <a:r>
              <a:rPr lang="en-US" sz="4000" baseline="0" dirty="0" smtClean="0"/>
              <a:t>Popular languages and frameworks supported</a:t>
            </a:r>
          </a:p>
          <a:p>
            <a:pPr marL="384431" lvl="1" indent="-171450">
              <a:buFont typeface="Arial" pitchFamily="34" charset="0"/>
              <a:buChar char="•"/>
            </a:pPr>
            <a:r>
              <a:rPr lang="en-US" sz="4000" baseline="0" dirty="0" smtClean="0"/>
              <a:t>T-SQL, .NET, PHP, Java, </a:t>
            </a:r>
            <a:r>
              <a:rPr lang="en-US" sz="4000" baseline="0" dirty="0" err="1" smtClean="0"/>
              <a:t>OData</a:t>
            </a:r>
            <a:r>
              <a:rPr lang="en-US" sz="4000" baseline="0" dirty="0" smtClean="0"/>
              <a:t>, Entity Framework, Python</a:t>
            </a:r>
          </a:p>
          <a:p>
            <a:pPr marL="0" indent="0">
              <a:buFont typeface="Arial" pitchFamily="34" charset="0"/>
              <a:buNone/>
            </a:pPr>
            <a:endParaRPr lang="en-US" sz="4000" baseline="0" dirty="0" smtClean="0"/>
          </a:p>
          <a:p>
            <a:pPr marL="0" indent="0">
              <a:buFont typeface="Arial" pitchFamily="34" charset="0"/>
              <a:buNone/>
            </a:pPr>
            <a:r>
              <a:rPr lang="en-US" sz="4000" b="1" baseline="0" dirty="0" smtClean="0"/>
              <a:t>Notes:</a:t>
            </a:r>
          </a:p>
          <a:p>
            <a:pPr marL="0" indent="0">
              <a:buFont typeface="Arial" pitchFamily="34" charset="0"/>
              <a:buNone/>
            </a:pPr>
            <a:endParaRPr lang="en-US" sz="4000" b="0"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628518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4100" b="1" dirty="0"/>
              <a:t>Slide Objectives:</a:t>
            </a:r>
          </a:p>
          <a:p>
            <a:pPr marL="174982" indent="-174982">
              <a:buFont typeface="Arial" pitchFamily="34" charset="0"/>
              <a:buChar char="•"/>
            </a:pPr>
            <a:r>
              <a:rPr lang="en-US" sz="4100" dirty="0"/>
              <a:t>Emphasize that there are three familiar tools for developers to use when interacting with Windows Azure SQL Database.   </a:t>
            </a:r>
          </a:p>
          <a:p>
            <a:endParaRPr lang="en-US" sz="4100" dirty="0"/>
          </a:p>
          <a:p>
            <a:r>
              <a:rPr lang="en-US" sz="4100" b="1" dirty="0"/>
              <a:t>Speaking Points:</a:t>
            </a:r>
          </a:p>
          <a:p>
            <a:pPr marL="171430" indent="-171430">
              <a:buFont typeface="Arial" pitchFamily="34" charset="0"/>
              <a:buChar char="•"/>
            </a:pPr>
            <a:r>
              <a:rPr lang="en-US" sz="4100" dirty="0"/>
              <a:t>Visual Studio</a:t>
            </a:r>
          </a:p>
          <a:p>
            <a:pPr marL="388799" lvl="1" indent="-171430"/>
            <a:r>
              <a:rPr lang="en-US" sz="4100" spc="-52" dirty="0">
                <a:gradFill>
                  <a:gsLst>
                    <a:gs pos="0">
                      <a:schemeClr val="tx1"/>
                    </a:gs>
                    <a:gs pos="100000">
                      <a:schemeClr val="tx1"/>
                    </a:gs>
                  </a:gsLst>
                  <a:lin ang="5400000" scaled="0"/>
                </a:gradFill>
              </a:rPr>
              <a:t>Integrated Database Design Environment</a:t>
            </a:r>
            <a:endParaRPr lang="en-US" sz="4100" dirty="0"/>
          </a:p>
          <a:p>
            <a:pPr marL="388799" lvl="1" indent="-171430"/>
            <a:r>
              <a:rPr lang="en-US" sz="4100" spc="-52" dirty="0">
                <a:gradFill>
                  <a:gsLst>
                    <a:gs pos="0">
                      <a:schemeClr val="tx1"/>
                    </a:gs>
                    <a:gs pos="100000">
                      <a:schemeClr val="tx1"/>
                    </a:gs>
                  </a:gsLst>
                  <a:lin ang="5400000" scaled="0"/>
                </a:gradFill>
              </a:rPr>
              <a:t>Table Designer, T-SQL Editor, and Debugging</a:t>
            </a:r>
            <a:endParaRPr lang="en-US" sz="4100" dirty="0"/>
          </a:p>
          <a:p>
            <a:pPr marL="171430" indent="-171430">
              <a:buFont typeface="Arial" pitchFamily="34" charset="0"/>
              <a:buChar char="•"/>
            </a:pPr>
            <a:r>
              <a:rPr lang="en-US" sz="4100" spc="-52" dirty="0">
                <a:gradFill>
                  <a:gsLst>
                    <a:gs pos="0">
                      <a:schemeClr val="tx1"/>
                    </a:gs>
                    <a:gs pos="100000">
                      <a:schemeClr val="tx1"/>
                    </a:gs>
                  </a:gsLst>
                  <a:lin ang="5400000" scaled="0"/>
                </a:gradFill>
              </a:rPr>
              <a:t>SQL Server Management Studio</a:t>
            </a:r>
            <a:endParaRPr lang="en-US" sz="4100" dirty="0"/>
          </a:p>
          <a:p>
            <a:pPr marL="388799" lvl="1" indent="-171430"/>
            <a:r>
              <a:rPr lang="fr-FR" sz="4100" spc="-52" dirty="0" err="1">
                <a:gradFill>
                  <a:gsLst>
                    <a:gs pos="0">
                      <a:schemeClr val="tx1"/>
                    </a:gs>
                    <a:gs pos="100000">
                      <a:schemeClr val="tx1"/>
                    </a:gs>
                  </a:gsLst>
                  <a:lin ang="5400000" scaled="0"/>
                </a:gradFill>
              </a:rPr>
              <a:t>Database</a:t>
            </a:r>
            <a:r>
              <a:rPr lang="fr-FR" sz="4100" spc="-52" dirty="0">
                <a:gradFill>
                  <a:gsLst>
                    <a:gs pos="0">
                      <a:schemeClr val="tx1"/>
                    </a:gs>
                    <a:gs pos="100000">
                      <a:schemeClr val="tx1"/>
                    </a:gs>
                  </a:gsLst>
                  <a:lin ang="5400000" scaled="0"/>
                </a:gradFill>
              </a:rPr>
              <a:t> migration via Data-</a:t>
            </a:r>
            <a:r>
              <a:rPr lang="fr-FR" sz="4100" spc="-52" dirty="0" err="1">
                <a:gradFill>
                  <a:gsLst>
                    <a:gs pos="0">
                      <a:schemeClr val="tx1"/>
                    </a:gs>
                    <a:gs pos="100000">
                      <a:schemeClr val="tx1"/>
                    </a:gs>
                  </a:gsLst>
                  <a:lin ang="5400000" scaled="0"/>
                </a:gradFill>
              </a:rPr>
              <a:t>Tier</a:t>
            </a:r>
            <a:r>
              <a:rPr lang="fr-FR" sz="4100" spc="-52" dirty="0">
                <a:gradFill>
                  <a:gsLst>
                    <a:gs pos="0">
                      <a:schemeClr val="tx1"/>
                    </a:gs>
                    <a:gs pos="100000">
                      <a:schemeClr val="tx1"/>
                    </a:gs>
                  </a:gsLst>
                  <a:lin ang="5400000" scaled="0"/>
                </a:gradFill>
              </a:rPr>
              <a:t> Applications</a:t>
            </a:r>
            <a:endParaRPr lang="en-US" sz="4100" dirty="0"/>
          </a:p>
          <a:p>
            <a:pPr marL="388799" lvl="1" indent="-171430"/>
            <a:r>
              <a:rPr lang="fr-FR" sz="4100" spc="-52" dirty="0">
                <a:gradFill>
                  <a:gsLst>
                    <a:gs pos="0">
                      <a:schemeClr val="tx1"/>
                    </a:gs>
                    <a:gs pos="100000">
                      <a:schemeClr val="tx1"/>
                    </a:gs>
                  </a:gsLst>
                  <a:lin ang="5400000" scaled="0"/>
                </a:gradFill>
              </a:rPr>
              <a:t>Import / Export Service</a:t>
            </a:r>
            <a:endParaRPr lang="en-US" sz="4100" dirty="0"/>
          </a:p>
          <a:p>
            <a:pPr marL="171430" indent="-171430">
              <a:buFont typeface="Arial" pitchFamily="34" charset="0"/>
              <a:buChar char="•"/>
            </a:pPr>
            <a:r>
              <a:rPr lang="en-US" sz="4100" dirty="0"/>
              <a:t>Manage.WindowsAzure.com</a:t>
            </a:r>
          </a:p>
          <a:p>
            <a:pPr marL="388799" lvl="1" indent="-171430"/>
            <a:r>
              <a:rPr lang="en-US" sz="4100" spc="-52" dirty="0">
                <a:gradFill>
                  <a:gsLst>
                    <a:gs pos="0">
                      <a:schemeClr val="tx1"/>
                    </a:gs>
                    <a:gs pos="100000">
                      <a:schemeClr val="tx1"/>
                    </a:gs>
                  </a:gsLst>
                  <a:lin ang="5400000" scaled="0"/>
                </a:gradFill>
              </a:rPr>
              <a:t>Unified management experience</a:t>
            </a:r>
            <a:endParaRPr lang="en-US" sz="4100" dirty="0"/>
          </a:p>
          <a:p>
            <a:pPr marL="388799" lvl="1" indent="-171430"/>
            <a:r>
              <a:rPr lang="en-US" sz="4100" spc="-52" dirty="0">
                <a:gradFill>
                  <a:gsLst>
                    <a:gs pos="0">
                      <a:schemeClr val="tx1"/>
                    </a:gs>
                    <a:gs pos="100000">
                      <a:schemeClr val="tx1"/>
                    </a:gs>
                  </a:gsLst>
                  <a:lin ang="5400000" scaled="0"/>
                </a:gradFill>
              </a:rPr>
              <a:t>Cross browser</a:t>
            </a:r>
            <a:endParaRPr lang="en-US" sz="4100" dirty="0"/>
          </a:p>
          <a:p>
            <a:endParaRPr lang="en-US" sz="4100" b="1" dirty="0"/>
          </a:p>
          <a:p>
            <a:endParaRPr lang="en-US" sz="4100" dirty="0"/>
          </a:p>
          <a:p>
            <a:r>
              <a:rPr lang="en-US" sz="4100" b="1" dirty="0"/>
              <a:t>Notes:</a:t>
            </a:r>
          </a:p>
          <a:p>
            <a:pPr marL="171430" indent="-171430">
              <a:buFont typeface="Arial" pitchFamily="34" charset="0"/>
              <a:buChar char="•"/>
            </a:pPr>
            <a:r>
              <a:rPr lang="en-US" sz="4100" dirty="0"/>
              <a:t>IntelliSense in T-SQL Editor</a:t>
            </a:r>
          </a:p>
          <a:p>
            <a:pPr marL="171430" indent="-171430">
              <a:buFont typeface="Arial" pitchFamily="34" charset="0"/>
              <a:buChar char="•"/>
            </a:pPr>
            <a:r>
              <a:rPr lang="en-US" sz="4100" spc="-52" dirty="0"/>
              <a:t>SQL Server Data Tools</a:t>
            </a:r>
            <a:endParaRPr lang="en-US" sz="4100" dirty="0"/>
          </a:p>
          <a:p>
            <a:pPr marL="171430" indent="-171430">
              <a:buFont typeface="Arial" pitchFamily="34" charset="0"/>
              <a:buChar char="•"/>
            </a:pPr>
            <a:r>
              <a:rPr lang="en-US" sz="4100" dirty="0"/>
              <a:t>Strive to make it consistent as possible</a:t>
            </a:r>
          </a:p>
          <a:p>
            <a:pPr marL="171430" indent="-171430">
              <a:buFont typeface="Arial" pitchFamily="34" charset="0"/>
              <a:buChar char="•"/>
            </a:pPr>
            <a:r>
              <a:rPr lang="en-US" sz="4100" dirty="0"/>
              <a:t>Intersection with the cloud</a:t>
            </a:r>
          </a:p>
          <a:p>
            <a:pPr marL="171430" indent="-171430">
              <a:buFont typeface="Arial" pitchFamily="34" charset="0"/>
              <a:buChar char="•"/>
            </a:pPr>
            <a:r>
              <a:rPr lang="en-US" sz="4100" dirty="0"/>
              <a:t>Bridging you to the new cloud world</a:t>
            </a:r>
          </a:p>
          <a:p>
            <a:pPr marL="171430" indent="-171430">
              <a:buFont typeface="Arial" pitchFamily="34" charset="0"/>
              <a:buChar char="•"/>
            </a:pPr>
            <a:r>
              <a:rPr lang="en-US" sz="4100" dirty="0"/>
              <a:t>Consistency to the new developer experience</a:t>
            </a:r>
          </a:p>
          <a:p>
            <a:pPr marL="171430" indent="-171430">
              <a:buFont typeface="Arial" pitchFamily="34" charset="0"/>
              <a:buChar char="•"/>
            </a:pPr>
            <a:r>
              <a:rPr lang="en-US" sz="4100" dirty="0"/>
              <a:t>Consistency with the new cloud model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906094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pPr marL="228600" indent="-228600">
              <a:buAutoNum type="arabicParenR"/>
            </a:pPr>
            <a:r>
              <a:rPr lang="en-US" dirty="0" smtClean="0"/>
              <a:t>Provision Server in new portal</a:t>
            </a:r>
          </a:p>
          <a:p>
            <a:pPr marL="228600" indent="-228600">
              <a:buAutoNum type="arabicParenR"/>
            </a:pPr>
            <a:r>
              <a:rPr lang="en-US" dirty="0" smtClean="0"/>
              <a:t>Create</a:t>
            </a:r>
            <a:r>
              <a:rPr lang="en-US" baseline="0" dirty="0" smtClean="0"/>
              <a:t> Database</a:t>
            </a:r>
          </a:p>
          <a:p>
            <a:pPr marL="228600" indent="-228600">
              <a:buAutoNum type="arabicParenR"/>
            </a:pPr>
            <a:r>
              <a:rPr lang="en-US" baseline="0" dirty="0" smtClean="0"/>
              <a:t>Connect with SSMS 2012</a:t>
            </a:r>
          </a:p>
          <a:p>
            <a:pPr marL="228600" indent="-228600">
              <a:buAutoNum type="arabicParenR"/>
            </a:pPr>
            <a:r>
              <a:rPr lang="en-US" dirty="0" smtClean="0"/>
              <a:t>From</a:t>
            </a:r>
            <a:r>
              <a:rPr lang="en-US" baseline="0" dirty="0" smtClean="0"/>
              <a:t> SQL Server 2012, create </a:t>
            </a:r>
            <a:r>
              <a:rPr lang="en-US" baseline="0" dirty="0" err="1" smtClean="0"/>
              <a:t>bacpac</a:t>
            </a:r>
            <a:r>
              <a:rPr lang="en-US" baseline="0" dirty="0" smtClean="0"/>
              <a:t> and migrate to Azure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3199">
              <a:spcAft>
                <a:spcPts val="340"/>
              </a:spcAft>
              <a:defRPr/>
            </a:pPr>
            <a:r>
              <a:rPr lang="en-US" sz="900" b="1" dirty="0"/>
              <a:t>Slide Objectives:</a:t>
            </a:r>
          </a:p>
          <a:p>
            <a:pPr marL="174982" indent="-174982">
              <a:buFont typeface="Arial" pitchFamily="34" charset="0"/>
              <a:buChar char="•"/>
            </a:pPr>
            <a:r>
              <a:rPr lang="en-US" sz="900" dirty="0"/>
              <a:t>Explain how databases are provisioned and managed by the WA SQL Database service.  </a:t>
            </a:r>
          </a:p>
          <a:p>
            <a:pPr marL="174982" indent="-174982">
              <a:buFont typeface="Arial" pitchFamily="34" charset="0"/>
              <a:buChar char="•"/>
            </a:pPr>
            <a:r>
              <a:rPr lang="en-US" sz="900" dirty="0"/>
              <a:t>Emphasize that we are able to automate several aspects of the database for you including high availability by maintaining three replicas of data</a:t>
            </a:r>
          </a:p>
          <a:p>
            <a:endParaRPr lang="en-US" sz="900" dirty="0"/>
          </a:p>
          <a:p>
            <a:r>
              <a:rPr lang="en-US" sz="900" b="1" dirty="0"/>
              <a:t>Speaking Points:</a:t>
            </a:r>
          </a:p>
          <a:p>
            <a:r>
              <a:rPr lang="en-US" sz="900" dirty="0" smtClean="0">
                <a:latin typeface="Segoe UI Light" pitchFamily="34" charset="0"/>
              </a:rPr>
              <a:t>A request for a new database comes in. The TDS Gateway interrogates the request and looks at the protocol and handles the request accordingly. </a:t>
            </a:r>
          </a:p>
          <a:p>
            <a:r>
              <a:rPr lang="en-US" sz="900" dirty="0" smtClean="0">
                <a:latin typeface="Segoe UI Light" pitchFamily="34" charset="0"/>
              </a:rPr>
              <a:t>The request is then sent to the master cluster which contains information regarding all backend nodes (load, </a:t>
            </a:r>
            <a:r>
              <a:rPr lang="en-US" sz="900" dirty="0" err="1" smtClean="0">
                <a:latin typeface="Segoe UI Light" pitchFamily="34" charset="0"/>
              </a:rPr>
              <a:t>etc</a:t>
            </a:r>
            <a:r>
              <a:rPr lang="en-US" sz="900" dirty="0" smtClean="0">
                <a:latin typeface="Segoe UI Light" pitchFamily="34" charset="0"/>
              </a:rPr>
              <a:t>). </a:t>
            </a:r>
          </a:p>
          <a:p>
            <a:endParaRPr lang="en-US" sz="900" dirty="0" smtClean="0">
              <a:latin typeface="Segoe UI Light" pitchFamily="34" charset="0"/>
            </a:endParaRPr>
          </a:p>
          <a:p>
            <a:r>
              <a:rPr lang="en-US" sz="900" b="1" i="1" dirty="0" smtClean="0">
                <a:latin typeface="Segoe UI Light" pitchFamily="34" charset="0"/>
              </a:rPr>
              <a:t>We keep a pool of buffered databases around for </a:t>
            </a:r>
            <a:r>
              <a:rPr lang="en-US" sz="900" b="1" i="1" dirty="0" err="1" smtClean="0">
                <a:latin typeface="Segoe UI Light" pitchFamily="34" charset="0"/>
              </a:rPr>
              <a:t>db</a:t>
            </a:r>
            <a:r>
              <a:rPr lang="en-US" sz="900" b="1" i="1" dirty="0" smtClean="0">
                <a:latin typeface="Segoe UI Light" pitchFamily="34" charset="0"/>
              </a:rPr>
              <a:t> create requests.  When a user goes to make a request to create a database we simply go to the master cluster (GPM) to find where the current primary replica is for partition containing the list of these buffer databases.  We then connect to that partition and take out one of the databases for our use.  We then connect directly to that database stamping it with the new database name, server information.</a:t>
            </a:r>
            <a:endParaRPr lang="en-US" sz="900" b="1" dirty="0"/>
          </a:p>
          <a:p>
            <a:endParaRPr lang="en-US" sz="900" dirty="0"/>
          </a:p>
          <a:p>
            <a:r>
              <a:rPr lang="en-US" sz="900" b="1" dirty="0"/>
              <a:t>Notes:</a:t>
            </a:r>
          </a:p>
          <a:p>
            <a:endParaRPr lang="en-US" sz="900" dirty="0"/>
          </a:p>
        </p:txBody>
      </p:sp>
      <p:sp>
        <p:nvSpPr>
          <p:cNvPr id="4" name="Slide Number Placeholder 3"/>
          <p:cNvSpPr>
            <a:spLocks noGrp="1"/>
          </p:cNvSpPr>
          <p:nvPr>
            <p:ph type="sldNum" sz="quarter" idx="10"/>
          </p:nvPr>
        </p:nvSpPr>
        <p:spPr/>
        <p:txBody>
          <a:bodyPr/>
          <a:lstStyle/>
          <a:p>
            <a:fld id="{586D370E-4634-40DB-85D7-CA74113F25F7}" type="slidenum">
              <a:rPr lang="en-US" smtClean="0"/>
              <a:pPr/>
              <a:t>16</a:t>
            </a:fld>
            <a:endParaRPr lang="en-US" dirty="0"/>
          </a:p>
        </p:txBody>
      </p:sp>
    </p:spTree>
    <p:extLst>
      <p:ext uri="{BB962C8B-B14F-4D97-AF65-F5344CB8AC3E}">
        <p14:creationId xmlns:p14="http://schemas.microsoft.com/office/powerpoint/2010/main" val="2071268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Introduce SQL Federation and the value it provides, without getting</a:t>
            </a:r>
            <a:r>
              <a:rPr lang="en-US" baseline="0" dirty="0" smtClean="0"/>
              <a:t> into the specific details of how it works.  </a:t>
            </a:r>
            <a:endParaRPr lang="en-US" dirty="0" smtClean="0"/>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sz="900" b="1" baseline="0" dirty="0" smtClean="0"/>
              <a:t>Speaking Points:</a:t>
            </a:r>
          </a:p>
          <a:p>
            <a:pPr marL="174625" lvl="1" indent="-171450" defTabSz="914287">
              <a:spcBef>
                <a:spcPts val="600"/>
              </a:spcBef>
            </a:pPr>
            <a:r>
              <a:rPr lang="en-US" spc="-51" dirty="0" smtClean="0">
                <a:solidFill>
                  <a:schemeClr val="tx1"/>
                </a:solidFill>
              </a:rPr>
              <a:t>New T-SQL Federation Syntax </a:t>
            </a:r>
          </a:p>
          <a:p>
            <a:pPr marL="174625" lvl="1" indent="-171450" defTabSz="914287">
              <a:spcBef>
                <a:spcPts val="600"/>
              </a:spcBef>
            </a:pPr>
            <a:r>
              <a:rPr lang="en-US" spc="-51" dirty="0" smtClean="0">
                <a:solidFill>
                  <a:schemeClr val="tx1"/>
                </a:solidFill>
              </a:rPr>
              <a:t>Add and remove database nodes seamlessly</a:t>
            </a:r>
          </a:p>
          <a:p>
            <a:pPr marL="174625" lvl="1" indent="-171450" defTabSz="914287">
              <a:spcBef>
                <a:spcPts val="600"/>
              </a:spcBef>
            </a:pPr>
            <a:r>
              <a:rPr lang="en-US" spc="-51" dirty="0" smtClean="0">
                <a:solidFill>
                  <a:schemeClr val="tx1"/>
                </a:solidFill>
              </a:rPr>
              <a:t>Enables greater scalability and performance</a:t>
            </a:r>
          </a:p>
          <a:p>
            <a:pPr marL="174625" lvl="1" indent="-171450" defTabSz="914287">
              <a:spcBef>
                <a:spcPts val="600"/>
              </a:spcBef>
            </a:pPr>
            <a:r>
              <a:rPr lang="en-US" spc="-51" dirty="0" smtClean="0">
                <a:solidFill>
                  <a:schemeClr val="tx1"/>
                </a:solidFill>
              </a:rPr>
              <a:t>Dynamic partitioning with no downtime</a:t>
            </a:r>
          </a:p>
          <a:p>
            <a:endParaRPr lang="en-US" dirty="0" smtClean="0"/>
          </a:p>
          <a:p>
            <a:endParaRPr lang="en-US" dirty="0" smtClean="0"/>
          </a:p>
          <a:p>
            <a:r>
              <a:rPr lang="en-US" b="1" dirty="0" smtClean="0"/>
              <a:t>Notes:</a:t>
            </a:r>
          </a:p>
          <a:p>
            <a:r>
              <a:rPr lang="en-US" dirty="0" smtClean="0"/>
              <a:t>Scale by adding and removing nodes in front an</a:t>
            </a:r>
            <a:r>
              <a:rPr lang="en-US" baseline="0" dirty="0" smtClean="0"/>
              <a:t>d middle tiers</a:t>
            </a:r>
          </a:p>
          <a:p>
            <a:r>
              <a:rPr lang="en-US" baseline="0" dirty="0" smtClean="0"/>
              <a:t>Extend the model to the Database Tier</a:t>
            </a:r>
            <a:endParaRPr lang="en-US" dirty="0" smtClean="0"/>
          </a:p>
          <a:p>
            <a:pPr marL="2382" lvl="1" indent="0" defTabSz="685835">
              <a:spcBef>
                <a:spcPts val="450"/>
              </a:spcBef>
              <a:buNone/>
            </a:pPr>
            <a:r>
              <a:rPr lang="en-US" sz="1400" spc="-38" dirty="0" smtClean="0"/>
              <a:t>A logical database can contain multiple federations</a:t>
            </a:r>
          </a:p>
          <a:p>
            <a:pPr marL="2382" lvl="1" indent="0" defTabSz="685835">
              <a:spcBef>
                <a:spcPts val="450"/>
              </a:spcBef>
              <a:buNone/>
            </a:pPr>
            <a:r>
              <a:rPr lang="en-US" sz="1400" spc="-38" dirty="0" smtClean="0"/>
              <a:t>Distribution scheme supports </a:t>
            </a:r>
            <a:r>
              <a:rPr lang="en-US" sz="1400" spc="-38" dirty="0" err="1" smtClean="0"/>
              <a:t>int</a:t>
            </a:r>
            <a:r>
              <a:rPr lang="en-US" sz="1400" spc="-38" dirty="0" smtClean="0"/>
              <a:t>, </a:t>
            </a:r>
            <a:r>
              <a:rPr lang="en-US" sz="1400" spc="-38" dirty="0" err="1" smtClean="0"/>
              <a:t>bigint</a:t>
            </a:r>
            <a:r>
              <a:rPr lang="en-US" sz="1400" spc="-38" dirty="0" smtClean="0"/>
              <a:t>, </a:t>
            </a:r>
            <a:r>
              <a:rPr lang="en-US" sz="1400" spc="-38" dirty="0" err="1" smtClean="0"/>
              <a:t>guid</a:t>
            </a:r>
            <a:r>
              <a:rPr lang="en-US" sz="1400" spc="-38" dirty="0" smtClean="0"/>
              <a:t>, and </a:t>
            </a:r>
            <a:r>
              <a:rPr lang="en-US" sz="1400" spc="-38" dirty="0" err="1" smtClean="0"/>
              <a:t>varbinary</a:t>
            </a:r>
            <a:r>
              <a:rPr lang="en-US" sz="1400" spc="-38" dirty="0" smtClean="0"/>
              <a:t> types</a:t>
            </a:r>
          </a:p>
          <a:p>
            <a:pPr marL="2382" lvl="1" indent="0" defTabSz="685835">
              <a:spcBef>
                <a:spcPts val="450"/>
              </a:spcBef>
              <a:buNone/>
            </a:pPr>
            <a:r>
              <a:rPr lang="en-US" sz="1400" spc="-38" dirty="0" smtClean="0"/>
              <a:t>Filtering routes connection to appropriate shard regardless of changes in partitions</a:t>
            </a:r>
          </a:p>
          <a:p>
            <a:pPr marL="2382" lvl="1" indent="0" defTabSz="685835">
              <a:spcBef>
                <a:spcPts val="450"/>
              </a:spcBef>
              <a:buNone/>
            </a:pPr>
            <a:r>
              <a:rPr lang="en-US" sz="1400" spc="-38" dirty="0" smtClean="0"/>
              <a:t>Merge, fan-out queries and automatic distribution of schema changes not supported in initial release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83344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pPr marL="228600" indent="-228600">
              <a:buAutoNum type="arabicParenR"/>
            </a:pPr>
            <a:r>
              <a:rPr lang="en-US" dirty="0" smtClean="0"/>
              <a:t>Run</a:t>
            </a:r>
            <a:r>
              <a:rPr lang="en-US" baseline="0" dirty="0" smtClean="0"/>
              <a:t> small Federation script</a:t>
            </a:r>
          </a:p>
          <a:p>
            <a:pPr marL="228600" indent="-228600">
              <a:buAutoNum type="arabicParenR"/>
            </a:pPr>
            <a:r>
              <a:rPr lang="en-US" baseline="0" dirty="0" smtClean="0"/>
              <a:t>Talk through syntax and DMVs</a:t>
            </a:r>
          </a:p>
          <a:p>
            <a:pPr marL="228600" indent="-228600">
              <a:buAutoNum type="arabicParenR"/>
            </a:pPr>
            <a:r>
              <a:rPr lang="en-US" baseline="0" dirty="0" smtClean="0"/>
              <a:t>Execute split</a:t>
            </a:r>
          </a:p>
          <a:p>
            <a:pPr marL="228600" indent="-228600">
              <a:buAutoNum type="arabicParenR"/>
            </a:pPr>
            <a:r>
              <a:rPr lang="en-US" baseline="0" dirty="0" smtClean="0"/>
              <a:t>Illustrate federation member navigation and queries</a:t>
            </a:r>
          </a:p>
          <a:p>
            <a:pPr marL="228600" indent="-228600">
              <a:buAutoNum type="arabicParenR"/>
            </a:pPr>
            <a:r>
              <a:rPr lang="en-US" baseline="0" dirty="0" smtClean="0"/>
              <a:t>Show split with GUIDs</a:t>
            </a:r>
          </a:p>
          <a:p>
            <a:pPr marL="228600" indent="-228600">
              <a:buAutoNum type="arabicParenR"/>
            </a:pPr>
            <a:r>
              <a:rPr lang="en-US" baseline="0" dirty="0" smtClean="0"/>
              <a:t>Show enhancements for Federations in SSMS</a:t>
            </a:r>
          </a:p>
          <a:p>
            <a:pPr marL="228600" indent="-228600">
              <a:buAutoNum type="arabicParenR"/>
            </a:pPr>
            <a:r>
              <a:rPr lang="en-US" baseline="0" dirty="0" smtClean="0"/>
              <a:t>Show Federations in SQL Management Portal</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dirty="0" smtClean="0"/>
              <a:t>Slide Objectives:</a:t>
            </a:r>
          </a:p>
          <a:p>
            <a:pPr marL="171450" indent="-171450">
              <a:buFont typeface="Arial" pitchFamily="34" charset="0"/>
              <a:buChar char="•"/>
            </a:pPr>
            <a:r>
              <a:rPr lang="en-US" sz="900" baseline="0" dirty="0" smtClean="0"/>
              <a:t>Define the SQL Reporting service and use it as another example of a managed service we’re providing today for databases, but that will extend more broadly in the future.  </a:t>
            </a:r>
          </a:p>
          <a:p>
            <a:pPr marL="171450" indent="-171450">
              <a:buFont typeface="Arial" pitchFamily="34" charset="0"/>
              <a:buChar char="•"/>
            </a:pPr>
            <a:r>
              <a:rPr lang="en-US" sz="900" baseline="0" dirty="0" smtClean="0"/>
              <a:t>Announce the commercial availability of the SQL Reporting service</a:t>
            </a:r>
          </a:p>
          <a:p>
            <a:pPr marL="0" indent="0">
              <a:buFont typeface="Arial" pitchFamily="34" charset="0"/>
              <a:buNone/>
            </a:pPr>
            <a:endParaRPr lang="en-US" sz="900" baseline="0" dirty="0" smtClean="0"/>
          </a:p>
          <a:p>
            <a:pPr marL="0" indent="0">
              <a:buFont typeface="Arial" pitchFamily="34" charset="0"/>
              <a:buNone/>
            </a:pPr>
            <a:r>
              <a:rPr lang="en-US" sz="900" b="1" baseline="0" dirty="0" smtClean="0"/>
              <a:t>Speaking Points:</a:t>
            </a:r>
          </a:p>
          <a:p>
            <a:r>
              <a:rPr lang="en-US" dirty="0" smtClean="0"/>
              <a:t>SQL</a:t>
            </a:r>
            <a:r>
              <a:rPr lang="en-US" baseline="0" dirty="0" smtClean="0"/>
              <a:t> Reporting is based on SQL Server Reporting Services offered as a service</a:t>
            </a:r>
            <a:endParaRPr lang="en-US" dirty="0" smtClean="0"/>
          </a:p>
          <a:p>
            <a:r>
              <a:rPr lang="en-US" dirty="0" smtClean="0"/>
              <a:t>Developers can deliver highly visual and interactive reports as an integrated</a:t>
            </a:r>
            <a:r>
              <a:rPr lang="en-US" baseline="0" dirty="0" smtClean="0"/>
              <a:t> part of a Windows Azure based solution. </a:t>
            </a:r>
          </a:p>
          <a:p>
            <a:r>
              <a:rPr lang="en-US" baseline="0" dirty="0" smtClean="0"/>
              <a:t>No need to install your own reporting services instance or apply updates</a:t>
            </a:r>
          </a:p>
          <a:p>
            <a:r>
              <a:rPr lang="en-US" baseline="0" dirty="0" smtClean="0"/>
              <a:t>Build reports using same familiar tools</a:t>
            </a:r>
          </a:p>
          <a:p>
            <a:pPr marL="0" indent="0">
              <a:buFont typeface="Arial" pitchFamily="34" charset="0"/>
              <a:buNone/>
            </a:pPr>
            <a:endParaRPr lang="en-US" sz="900" baseline="0" dirty="0" smtClean="0"/>
          </a:p>
          <a:p>
            <a:pPr marL="0" indent="0">
              <a:buFont typeface="Arial" pitchFamily="34" charset="0"/>
              <a:buNone/>
            </a:pPr>
            <a:r>
              <a:rPr lang="en-US" sz="900" b="1" baseline="0" dirty="0" smtClean="0"/>
              <a:t>Notes:</a:t>
            </a:r>
          </a:p>
          <a:p>
            <a:pPr marL="2382" lvl="1" indent="0" defTabSz="685835">
              <a:spcBef>
                <a:spcPts val="450"/>
              </a:spcBef>
              <a:buNone/>
            </a:pPr>
            <a:r>
              <a:rPr lang="en-US" sz="2400" spc="-75" dirty="0" smtClean="0">
                <a:solidFill>
                  <a:schemeClr val="accent2">
                    <a:alpha val="99000"/>
                  </a:schemeClr>
                </a:solidFill>
                <a:latin typeface="Segoe UI Light" pitchFamily="34" charset="0"/>
              </a:rPr>
              <a:t>Get started quickly</a:t>
            </a:r>
          </a:p>
          <a:p>
            <a:pPr marL="2382" lvl="1" indent="0" defTabSz="685835">
              <a:spcBef>
                <a:spcPts val="450"/>
              </a:spcBef>
              <a:buNone/>
            </a:pPr>
            <a:r>
              <a:rPr lang="en-US" sz="1400" spc="-38" dirty="0" smtClean="0"/>
              <a:t>Provision report server via Windows Azure Management Portal</a:t>
            </a:r>
          </a:p>
          <a:p>
            <a:pPr marL="2382" lvl="1" indent="0" defTabSz="685835">
              <a:spcBef>
                <a:spcPts val="450"/>
              </a:spcBef>
              <a:buNone/>
            </a:pPr>
            <a:r>
              <a:rPr lang="en-US" sz="1400" spc="-38" dirty="0" smtClean="0"/>
              <a:t>Build reports with Reporting Services Report Designer</a:t>
            </a:r>
          </a:p>
          <a:p>
            <a:pPr marL="2382" lvl="1" indent="0" defTabSz="685835">
              <a:spcBef>
                <a:spcPts val="450"/>
              </a:spcBef>
              <a:buNone/>
            </a:pPr>
            <a:r>
              <a:rPr lang="en-US" sz="1400" spc="-38" dirty="0" smtClean="0"/>
              <a:t>Deploy reports to report server</a:t>
            </a:r>
          </a:p>
          <a:p>
            <a:pPr marL="2382" lvl="1" indent="0" defTabSz="685835">
              <a:spcBef>
                <a:spcPts val="450"/>
              </a:spcBef>
              <a:buNone/>
            </a:pPr>
            <a:r>
              <a:rPr lang="en-US" sz="1400" spc="-38" dirty="0" smtClean="0"/>
              <a:t>Render reports with Visual Studio </a:t>
            </a:r>
            <a:r>
              <a:rPr lang="en-US" sz="1400" spc="-38" dirty="0" err="1" smtClean="0"/>
              <a:t>ReportViewer</a:t>
            </a:r>
            <a:r>
              <a:rPr lang="en-US" sz="1400" spc="-38" dirty="0" smtClean="0"/>
              <a:t> controls</a:t>
            </a:r>
          </a:p>
          <a:p>
            <a:endParaRPr lang="en-US" dirty="0" smtClean="0"/>
          </a:p>
          <a:p>
            <a:pPr marL="2382" indent="0" defTabSz="685835">
              <a:spcBef>
                <a:spcPts val="0"/>
              </a:spcBef>
              <a:buNone/>
            </a:pPr>
            <a:r>
              <a:rPr lang="en-US" sz="2000" spc="-75" dirty="0" smtClean="0">
                <a:solidFill>
                  <a:schemeClr val="accent4">
                    <a:alpha val="99000"/>
                  </a:schemeClr>
                </a:solidFill>
                <a:latin typeface="Segoe UI Light" pitchFamily="34" charset="0"/>
              </a:rPr>
              <a:t>Use familiar technologies</a:t>
            </a:r>
          </a:p>
          <a:p>
            <a:pPr marL="2382" lvl="1" indent="0" defTabSz="685835">
              <a:spcBef>
                <a:spcPts val="450"/>
              </a:spcBef>
              <a:buNone/>
            </a:pPr>
            <a:r>
              <a:rPr lang="en-US" sz="1100" spc="-38" dirty="0" smtClean="0"/>
              <a:t>Visual Studio Report Designer</a:t>
            </a:r>
          </a:p>
          <a:p>
            <a:pPr marL="2382" lvl="1" indent="0" defTabSz="685835">
              <a:spcBef>
                <a:spcPts val="450"/>
              </a:spcBef>
              <a:buNone/>
            </a:pPr>
            <a:r>
              <a:rPr lang="en-US" sz="1100" spc="-38" dirty="0" smtClean="0"/>
              <a:t>RDL (Report Definition Language)</a:t>
            </a:r>
          </a:p>
          <a:p>
            <a:pPr marL="2382" lvl="1" indent="0" defTabSz="685835">
              <a:spcBef>
                <a:spcPts val="450"/>
              </a:spcBef>
              <a:buNone/>
            </a:pPr>
            <a:r>
              <a:rPr lang="en-US" sz="1100" spc="-38" dirty="0" smtClean="0"/>
              <a:t>Report items and visualizations</a:t>
            </a:r>
          </a:p>
          <a:p>
            <a:pPr marL="2382" lvl="1" indent="0" defTabSz="685835">
              <a:spcBef>
                <a:spcPts val="450"/>
              </a:spcBef>
              <a:buNone/>
            </a:pPr>
            <a:r>
              <a:rPr lang="en-US" sz="1100" spc="-38" dirty="0" smtClean="0"/>
              <a:t>Report Server Web Service / URL access</a:t>
            </a:r>
          </a:p>
          <a:p>
            <a:pPr marL="2382" lvl="1" indent="0" defTabSz="685835">
              <a:spcBef>
                <a:spcPts val="450"/>
              </a:spcBef>
              <a:buNone/>
            </a:pPr>
            <a:r>
              <a:rPr lang="en-US" sz="1100" spc="-38" dirty="0" smtClean="0"/>
              <a:t>Visual Studio </a:t>
            </a:r>
            <a:r>
              <a:rPr lang="en-US" sz="1100" spc="-38" dirty="0" err="1" smtClean="0"/>
              <a:t>ReportViewer</a:t>
            </a:r>
            <a:r>
              <a:rPr lang="en-US" sz="1100" spc="-38" dirty="0" smtClean="0"/>
              <a:t> Control</a:t>
            </a:r>
            <a:endParaRPr lang="en-US" sz="1100" spc="-38" baseline="30000" dirty="0" smtClean="0"/>
          </a:p>
          <a:p>
            <a:endParaRPr lang="en-US" dirty="0" smtClean="0"/>
          </a:p>
          <a:p>
            <a:endParaRPr lang="en-US" dirty="0" smtClean="0"/>
          </a:p>
          <a:p>
            <a:pPr marL="2382" indent="0" defTabSz="685835">
              <a:spcBef>
                <a:spcPts val="0"/>
              </a:spcBef>
              <a:buNone/>
            </a:pPr>
            <a:r>
              <a:rPr lang="en-US" sz="2000" spc="-75" dirty="0" smtClean="0">
                <a:solidFill>
                  <a:schemeClr val="accent4">
                    <a:alpha val="99000"/>
                  </a:schemeClr>
                </a:solidFill>
                <a:latin typeface="Segoe UI Light" pitchFamily="34" charset="0"/>
              </a:rPr>
              <a:t>Identity and access control</a:t>
            </a:r>
          </a:p>
          <a:p>
            <a:pPr marL="2382" lvl="1" indent="0" defTabSz="685835">
              <a:spcBef>
                <a:spcPts val="450"/>
              </a:spcBef>
              <a:buNone/>
            </a:pPr>
            <a:r>
              <a:rPr lang="en-US" sz="1100" spc="-38" dirty="0" smtClean="0"/>
              <a:t>SQL authentication supported </a:t>
            </a:r>
            <a:br>
              <a:rPr lang="en-US" sz="1100" spc="-38" dirty="0" smtClean="0"/>
            </a:br>
            <a:r>
              <a:rPr lang="en-US" sz="1100" spc="-38" dirty="0" smtClean="0"/>
              <a:t>(no support for integrated authentication)</a:t>
            </a:r>
          </a:p>
          <a:p>
            <a:pPr marL="2382" lvl="1" indent="0" defTabSz="685835">
              <a:spcBef>
                <a:spcPts val="450"/>
              </a:spcBef>
              <a:buNone/>
            </a:pPr>
            <a:r>
              <a:rPr lang="en-US" sz="1100" spc="-38" dirty="0" smtClean="0"/>
              <a:t>Admin user configured during provisioning</a:t>
            </a:r>
          </a:p>
          <a:p>
            <a:pPr marL="2382" lvl="1" indent="0" defTabSz="685835">
              <a:spcBef>
                <a:spcPts val="450"/>
              </a:spcBef>
              <a:buNone/>
            </a:pPr>
            <a:r>
              <a:rPr lang="en-US" sz="1100" spc="-38" dirty="0" smtClean="0"/>
              <a:t>Admin user has all rights on server, use for </a:t>
            </a:r>
            <a:br>
              <a:rPr lang="en-US" sz="1100" spc="-38" dirty="0" smtClean="0"/>
            </a:br>
            <a:r>
              <a:rPr lang="en-US" sz="1100" spc="-38" dirty="0" smtClean="0"/>
              <a:t>administration only</a:t>
            </a:r>
          </a:p>
          <a:p>
            <a:pPr marL="2382" lvl="1" indent="0" defTabSz="685835">
              <a:spcBef>
                <a:spcPts val="450"/>
              </a:spcBef>
              <a:buNone/>
            </a:pPr>
            <a:r>
              <a:rPr lang="en-US" sz="1100" spc="-38" dirty="0" smtClean="0"/>
              <a:t>Provision users using portal or web service</a:t>
            </a:r>
          </a:p>
          <a:p>
            <a:pPr marL="2382" lvl="1" indent="0" defTabSz="685835">
              <a:spcBef>
                <a:spcPts val="450"/>
              </a:spcBef>
              <a:buNone/>
            </a:pPr>
            <a:r>
              <a:rPr lang="en-US" sz="1100" spc="-38" dirty="0" smtClean="0"/>
              <a:t>Add users to appropriate item (Browser, Publisher) </a:t>
            </a:r>
            <a:br>
              <a:rPr lang="en-US" sz="1100" spc="-38" dirty="0" smtClean="0"/>
            </a:br>
            <a:r>
              <a:rPr lang="en-US" sz="1100" spc="-38" dirty="0" smtClean="0"/>
              <a:t>and system roles (User, Admin)</a:t>
            </a:r>
          </a:p>
          <a:p>
            <a:pPr marL="2382" lvl="1" indent="0" defTabSz="685835">
              <a:spcBef>
                <a:spcPts val="450"/>
              </a:spcBef>
              <a:buNone/>
            </a:pPr>
            <a:r>
              <a:rPr lang="en-US" sz="1100" spc="-38" dirty="0" smtClean="0"/>
              <a:t>Grant item-level permissions to folders or reports</a:t>
            </a:r>
          </a:p>
          <a:p>
            <a:endParaRPr lang="en-US" dirty="0" smtClean="0"/>
          </a:p>
          <a:p>
            <a:endParaRPr lang="en-US" dirty="0" smtClean="0"/>
          </a:p>
          <a:p>
            <a:pPr marL="2382" indent="0" defTabSz="685835">
              <a:spcBef>
                <a:spcPts val="0"/>
              </a:spcBef>
              <a:buNone/>
            </a:pPr>
            <a:r>
              <a:rPr lang="en-US" sz="2000" spc="-75" dirty="0" smtClean="0">
                <a:solidFill>
                  <a:schemeClr val="accent4">
                    <a:alpha val="99000"/>
                  </a:schemeClr>
                </a:solidFill>
                <a:latin typeface="Segoe UI Light" pitchFamily="34" charset="0"/>
              </a:rPr>
              <a:t>Differences in comparison to Reporting Services</a:t>
            </a:r>
          </a:p>
          <a:p>
            <a:pPr marL="2382" lvl="1" indent="0" defTabSz="685835">
              <a:spcBef>
                <a:spcPts val="450"/>
              </a:spcBef>
              <a:buNone/>
            </a:pPr>
            <a:r>
              <a:rPr lang="en-US" sz="1100" spc="-38" dirty="0" smtClean="0"/>
              <a:t>Focus on logical vs. physical administration</a:t>
            </a:r>
          </a:p>
          <a:p>
            <a:pPr marL="2382" lvl="1" indent="0" defTabSz="685835">
              <a:spcBef>
                <a:spcPts val="450"/>
              </a:spcBef>
              <a:buNone/>
            </a:pPr>
            <a:r>
              <a:rPr lang="en-US" sz="1100" spc="-38" dirty="0" smtClean="0"/>
              <a:t>Report catalog and temporary database automatically provisioned</a:t>
            </a:r>
          </a:p>
          <a:p>
            <a:pPr marL="2382" lvl="1" indent="0" defTabSz="685835">
              <a:spcBef>
                <a:spcPts val="450"/>
              </a:spcBef>
              <a:buNone/>
            </a:pPr>
            <a:r>
              <a:rPr lang="en-US" sz="1100" spc="-38" dirty="0" smtClean="0"/>
              <a:t>Windows Azure Management Portal replaces Report manager</a:t>
            </a:r>
          </a:p>
          <a:p>
            <a:pPr marL="2382" lvl="1" indent="0" defTabSz="685835">
              <a:spcBef>
                <a:spcPts val="450"/>
              </a:spcBef>
              <a:buNone/>
            </a:pPr>
            <a:r>
              <a:rPr lang="en-US" sz="1100" spc="-38" dirty="0" smtClean="0"/>
              <a:t>SSL Required</a:t>
            </a:r>
          </a:p>
          <a:p>
            <a:pPr marL="2382" lvl="1" indent="0" defTabSz="685835">
              <a:spcBef>
                <a:spcPts val="450"/>
              </a:spcBef>
              <a:buNone/>
            </a:pPr>
            <a:r>
              <a:rPr lang="en-US" sz="1100" spc="-38" dirty="0" smtClean="0"/>
              <a:t>Azure SQL Database data sources only</a:t>
            </a:r>
          </a:p>
          <a:p>
            <a:endParaRPr lang="en-US" dirty="0" smtClean="0"/>
          </a:p>
          <a:p>
            <a:endParaRPr lang="en-US" dirty="0" smtClean="0"/>
          </a:p>
          <a:p>
            <a:pPr marL="2382" indent="0" defTabSz="685835">
              <a:spcBef>
                <a:spcPts val="0"/>
              </a:spcBef>
              <a:buNone/>
            </a:pPr>
            <a:r>
              <a:rPr lang="en-US" sz="2000" spc="-75" dirty="0" smtClean="0">
                <a:solidFill>
                  <a:schemeClr val="accent4">
                    <a:alpha val="99000"/>
                  </a:schemeClr>
                </a:solidFill>
                <a:latin typeface="Segoe UI Light" pitchFamily="34" charset="0"/>
              </a:rPr>
              <a:t>Unsupported Reporting Services features</a:t>
            </a:r>
          </a:p>
          <a:p>
            <a:pPr marL="2382" lvl="1" indent="0" defTabSz="685835">
              <a:spcBef>
                <a:spcPts val="450"/>
              </a:spcBef>
              <a:buNone/>
            </a:pPr>
            <a:r>
              <a:rPr lang="en-US" sz="1100" spc="-38" dirty="0" smtClean="0"/>
              <a:t>Report Builder</a:t>
            </a:r>
          </a:p>
          <a:p>
            <a:pPr marL="2382" lvl="1" indent="0" defTabSz="685835">
              <a:spcBef>
                <a:spcPts val="450"/>
              </a:spcBef>
              <a:buNone/>
            </a:pPr>
            <a:r>
              <a:rPr lang="en-US" sz="1100" spc="-38" dirty="0" smtClean="0"/>
              <a:t>Subscriptions, schedules, caching </a:t>
            </a:r>
          </a:p>
          <a:p>
            <a:pPr marL="2382" lvl="1" indent="0" defTabSz="685835">
              <a:spcBef>
                <a:spcPts val="450"/>
              </a:spcBef>
              <a:buNone/>
            </a:pPr>
            <a:r>
              <a:rPr lang="en-US" sz="1100" spc="-38" dirty="0" smtClean="0"/>
              <a:t>Custom extensions</a:t>
            </a:r>
          </a:p>
          <a:p>
            <a:pPr marL="2382" lvl="1" indent="0" defTabSz="685835">
              <a:spcBef>
                <a:spcPts val="450"/>
              </a:spcBef>
              <a:buNone/>
            </a:pPr>
            <a:r>
              <a:rPr lang="en-US" sz="1100" spc="-38" dirty="0" smtClean="0"/>
              <a:t>Report models</a:t>
            </a:r>
          </a:p>
          <a:p>
            <a:pPr marL="2382" lvl="1" indent="0" defTabSz="685835">
              <a:spcBef>
                <a:spcPts val="450"/>
              </a:spcBef>
              <a:buNone/>
            </a:pPr>
            <a:r>
              <a:rPr lang="en-US" sz="1100" spc="-38" dirty="0" smtClean="0"/>
              <a:t>External images </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149968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724787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dirty="0" smtClean="0"/>
              <a:t>Slide Objectives:</a:t>
            </a:r>
          </a:p>
          <a:p>
            <a:pPr marL="171450" indent="-171450">
              <a:buFont typeface="Arial" pitchFamily="34" charset="0"/>
              <a:buChar char="•"/>
            </a:pPr>
            <a:r>
              <a:rPr lang="en-US" sz="900" baseline="0" dirty="0" smtClean="0"/>
              <a:t>Introduce the data sync service as an added capabilities on top of the database</a:t>
            </a:r>
          </a:p>
          <a:p>
            <a:pPr marL="0" indent="0">
              <a:buFont typeface="Arial" pitchFamily="34" charset="0"/>
              <a:buNone/>
            </a:pPr>
            <a:endParaRPr lang="en-US" sz="900" baseline="0" dirty="0" smtClean="0"/>
          </a:p>
          <a:p>
            <a:pPr marL="0" indent="0">
              <a:buFont typeface="Arial" pitchFamily="34" charset="0"/>
              <a:buNone/>
            </a:pPr>
            <a:r>
              <a:rPr lang="en-US" sz="900" b="1" baseline="0" dirty="0" smtClean="0"/>
              <a:t>Speaking Points:</a:t>
            </a:r>
          </a:p>
          <a:p>
            <a:pPr marL="171450" indent="-171450">
              <a:buFont typeface="Arial" pitchFamily="34" charset="0"/>
              <a:buChar char="•"/>
            </a:pPr>
            <a:r>
              <a:rPr lang="en-US" b="0" dirty="0" smtClean="0"/>
              <a:t>Leverage the Microsoft Windows Azure platform and Microsoft SQL Azure without the necessity of creating and managing your own synchronization</a:t>
            </a:r>
            <a:r>
              <a:rPr lang="en-US" b="0" baseline="0" dirty="0" smtClean="0"/>
              <a:t> code.</a:t>
            </a:r>
          </a:p>
          <a:p>
            <a:pPr marL="171450" indent="-171450">
              <a:buFont typeface="Arial" pitchFamily="34" charset="0"/>
              <a:buChar char="•"/>
            </a:pPr>
            <a:r>
              <a:rPr lang="en-US" dirty="0" smtClean="0"/>
              <a:t>Conflict resolution</a:t>
            </a:r>
          </a:p>
          <a:p>
            <a:pPr marL="171450" indent="-171450">
              <a:buFont typeface="Arial" pitchFamily="34" charset="0"/>
              <a:buChar char="•"/>
            </a:pPr>
            <a:r>
              <a:rPr lang="en-US" dirty="0" smtClean="0"/>
              <a:t>Bi-directional</a:t>
            </a:r>
          </a:p>
          <a:p>
            <a:pPr marL="171450" indent="-171450">
              <a:buFont typeface="Arial" pitchFamily="34" charset="0"/>
              <a:buChar char="•"/>
            </a:pPr>
            <a:r>
              <a:rPr lang="en-US" dirty="0" smtClean="0"/>
              <a:t>Based</a:t>
            </a:r>
            <a:r>
              <a:rPr lang="en-US" baseline="0" dirty="0" smtClean="0"/>
              <a:t> on the Sync Framework</a:t>
            </a:r>
          </a:p>
          <a:p>
            <a:pPr marL="171450" indent="-171450">
              <a:buFont typeface="Arial" pitchFamily="34" charset="0"/>
              <a:buChar char="•"/>
            </a:pPr>
            <a:r>
              <a:rPr lang="en-US" baseline="0" dirty="0" smtClean="0"/>
              <a:t>NO CODE!</a:t>
            </a:r>
            <a:endParaRPr lang="en-US" dirty="0" smtClean="0"/>
          </a:p>
          <a:p>
            <a:pPr marL="0" indent="0">
              <a:buFont typeface="Arial" pitchFamily="34" charset="0"/>
              <a:buNone/>
            </a:pPr>
            <a:endParaRPr lang="en-US" sz="900" baseline="0" dirty="0" smtClean="0"/>
          </a:p>
          <a:p>
            <a:pPr marL="0" indent="0">
              <a:buFont typeface="Arial" pitchFamily="34" charset="0"/>
              <a:buNone/>
            </a:pPr>
            <a:r>
              <a:rPr lang="en-US" sz="900" b="1" baseline="0" dirty="0" smtClean="0"/>
              <a:t>Notes:</a:t>
            </a:r>
          </a:p>
          <a:p>
            <a:pPr marL="2382" lvl="1" indent="0" defTabSz="685835">
              <a:spcBef>
                <a:spcPts val="450"/>
              </a:spcBef>
              <a:spcAft>
                <a:spcPts val="225"/>
              </a:spcAft>
              <a:buNone/>
            </a:pPr>
            <a:r>
              <a:rPr lang="en-US" sz="1200" spc="-38" dirty="0" smtClean="0"/>
              <a:t>Conflict resolution policy configured centrally (hub or client wins)</a:t>
            </a:r>
          </a:p>
          <a:p>
            <a:pPr marL="2382" lvl="1" indent="0" defTabSz="685835">
              <a:spcBef>
                <a:spcPts val="450"/>
              </a:spcBef>
              <a:spcAft>
                <a:spcPts val="225"/>
              </a:spcAft>
              <a:buNone/>
            </a:pPr>
            <a:r>
              <a:rPr lang="en-US" sz="1200" spc="-38" dirty="0" smtClean="0"/>
              <a:t>Sync direction configured between each client and the hub </a:t>
            </a:r>
            <a:br>
              <a:rPr lang="en-US" sz="1200" spc="-38" dirty="0" smtClean="0"/>
            </a:br>
            <a:r>
              <a:rPr lang="en-US" sz="1200" spc="-38" dirty="0" smtClean="0"/>
              <a:t>(to hub, from hub, bi-directional)</a:t>
            </a:r>
          </a:p>
          <a:p>
            <a:pPr marL="2382" lvl="1" indent="0" defTabSz="685835">
              <a:spcBef>
                <a:spcPts val="450"/>
              </a:spcBef>
              <a:spcAft>
                <a:spcPts val="225"/>
              </a:spcAft>
              <a:buNone/>
            </a:pPr>
            <a:r>
              <a:rPr lang="en-US" sz="1200" spc="-38" dirty="0" smtClean="0"/>
              <a:t>Sync schedule must be between 5 minutes and 1 month</a:t>
            </a:r>
          </a:p>
          <a:p>
            <a:pPr marL="2382" lvl="1" indent="0" defTabSz="685835">
              <a:spcBef>
                <a:spcPts val="450"/>
              </a:spcBef>
              <a:spcAft>
                <a:spcPts val="225"/>
              </a:spcAft>
              <a:buNone/>
            </a:pPr>
            <a:r>
              <a:rPr lang="en-US" sz="1200" spc="-38" dirty="0" smtClean="0"/>
              <a:t>Data sets include multiple tables and can be filtered, triggers are added to data set tables </a:t>
            </a:r>
          </a:p>
          <a:p>
            <a:pPr marL="2382" lvl="1" indent="0" defTabSz="685835">
              <a:spcBef>
                <a:spcPts val="450"/>
              </a:spcBef>
              <a:spcAft>
                <a:spcPts val="225"/>
              </a:spcAft>
              <a:buNone/>
            </a:pPr>
            <a:r>
              <a:rPr lang="en-US" sz="1200" spc="-38" dirty="0" smtClean="0"/>
              <a:t>Tables added to hub and client schemas</a:t>
            </a:r>
          </a:p>
          <a:p>
            <a:pPr marL="2382" lvl="1" indent="0" defTabSz="685835">
              <a:spcBef>
                <a:spcPts val="450"/>
              </a:spcBef>
              <a:spcAft>
                <a:spcPts val="225"/>
              </a:spcAft>
              <a:buNone/>
            </a:pPr>
            <a:r>
              <a:rPr lang="en-US" sz="1200" spc="-38" dirty="0" smtClean="0"/>
              <a:t>Agent must be installed for on-</a:t>
            </a:r>
            <a:r>
              <a:rPr lang="en-US" sz="1200" spc="-38" dirty="0" err="1" smtClean="0"/>
              <a:t>prem</a:t>
            </a:r>
            <a:r>
              <a:rPr lang="en-US" sz="1200" spc="-38" dirty="0" smtClean="0"/>
              <a:t> clients</a:t>
            </a:r>
          </a:p>
          <a:p>
            <a:endParaRPr lang="en-US" dirty="0" smtClean="0"/>
          </a:p>
          <a:p>
            <a:endParaRPr lang="en-US" dirty="0" smtClean="0"/>
          </a:p>
          <a:p>
            <a:pPr marL="2382" lvl="1" indent="0" defTabSz="685835">
              <a:spcBef>
                <a:spcPts val="225"/>
              </a:spcBef>
              <a:buNone/>
            </a:pPr>
            <a:r>
              <a:rPr lang="en-US" sz="1200" spc="-38" dirty="0" smtClean="0"/>
              <a:t>Deploy database to hub and clients</a:t>
            </a:r>
          </a:p>
          <a:p>
            <a:pPr marL="2382" lvl="1" indent="0" defTabSz="685835">
              <a:spcBef>
                <a:spcPts val="225"/>
              </a:spcBef>
              <a:buNone/>
            </a:pPr>
            <a:r>
              <a:rPr lang="en-US" sz="1200" spc="-38" dirty="0" smtClean="0"/>
              <a:t>Set synchronization schedule</a:t>
            </a:r>
          </a:p>
          <a:p>
            <a:pPr marL="2382" lvl="1" indent="0" defTabSz="685835">
              <a:spcBef>
                <a:spcPts val="225"/>
              </a:spcBef>
              <a:buNone/>
            </a:pPr>
            <a:r>
              <a:rPr lang="en-US" sz="1200" spc="-38" dirty="0" smtClean="0"/>
              <a:t>Set conflict resolution policy</a:t>
            </a:r>
          </a:p>
          <a:p>
            <a:pPr marL="2382" lvl="1" indent="0" defTabSz="685835">
              <a:spcBef>
                <a:spcPts val="225"/>
              </a:spcBef>
              <a:buNone/>
            </a:pPr>
            <a:r>
              <a:rPr lang="en-US" sz="1200" spc="-38" dirty="0" smtClean="0"/>
              <a:t>Define data set</a:t>
            </a:r>
          </a:p>
          <a:p>
            <a:pPr marL="2382" lvl="1" indent="0" defTabSz="685835">
              <a:spcBef>
                <a:spcPts val="225"/>
              </a:spcBef>
              <a:buNone/>
            </a:pPr>
            <a:r>
              <a:rPr lang="en-US" sz="1200" spc="-38" dirty="0" smtClean="0"/>
              <a:t>Add Azure SQL Database clients to topology</a:t>
            </a:r>
          </a:p>
          <a:p>
            <a:pPr marL="2382" lvl="1" indent="0" defTabSz="685835">
              <a:spcBef>
                <a:spcPts val="225"/>
              </a:spcBef>
              <a:buNone/>
            </a:pPr>
            <a:r>
              <a:rPr lang="en-US" sz="1200" spc="-38" dirty="0" smtClean="0"/>
              <a:t>Install agents on SQL Server clients and add them to topology using keys</a:t>
            </a:r>
          </a:p>
          <a:p>
            <a:pPr marL="2382" lvl="1" indent="0" defTabSz="685835">
              <a:spcBef>
                <a:spcPts val="225"/>
              </a:spcBef>
              <a:buNone/>
            </a:pPr>
            <a:r>
              <a:rPr lang="en-US" sz="1200" spc="-38" dirty="0" smtClean="0"/>
              <a:t>Deploy topology</a:t>
            </a:r>
            <a:br>
              <a:rPr lang="en-US" sz="1200" spc="-38" dirty="0" smtClean="0"/>
            </a:br>
            <a:endParaRPr lang="en-US" sz="1500" dirty="0" smtClean="0"/>
          </a:p>
          <a:p>
            <a:pPr marL="2382" lvl="1" indent="0" defTabSz="685835">
              <a:spcBef>
                <a:spcPts val="225"/>
              </a:spcBef>
              <a:spcAft>
                <a:spcPts val="225"/>
              </a:spcAft>
              <a:buNone/>
            </a:pPr>
            <a:r>
              <a:rPr lang="en-US" sz="1200" spc="-38" dirty="0" smtClean="0"/>
              <a:t>Manual synchronization supported</a:t>
            </a:r>
          </a:p>
          <a:p>
            <a:pPr marL="2382" lvl="1" indent="0" defTabSz="685835">
              <a:spcBef>
                <a:spcPts val="225"/>
              </a:spcBef>
              <a:spcAft>
                <a:spcPts val="225"/>
              </a:spcAft>
              <a:buNone/>
            </a:pPr>
            <a:r>
              <a:rPr lang="en-US" sz="1200" spc="-38" dirty="0" smtClean="0"/>
              <a:t>Hub updates require one synchronization to distribute to all clients</a:t>
            </a:r>
          </a:p>
          <a:p>
            <a:pPr marL="2382" lvl="1" indent="0" defTabSz="685835">
              <a:spcBef>
                <a:spcPts val="225"/>
              </a:spcBef>
              <a:spcAft>
                <a:spcPts val="225"/>
              </a:spcAft>
              <a:buNone/>
            </a:pPr>
            <a:r>
              <a:rPr lang="en-US" sz="1200" spc="-38" dirty="0" smtClean="0"/>
              <a:t>Client updates require two synchronizations to distribute </a:t>
            </a:r>
            <a:br>
              <a:rPr lang="en-US" sz="1200" spc="-38" dirty="0" smtClean="0"/>
            </a:br>
            <a:r>
              <a:rPr lang="en-US" sz="1200" spc="-38" dirty="0" smtClean="0"/>
              <a:t>to all clients</a:t>
            </a:r>
          </a:p>
          <a:p>
            <a:pPr marL="2382" lvl="1" indent="0" defTabSz="685835">
              <a:spcBef>
                <a:spcPts val="225"/>
              </a:spcBef>
              <a:spcAft>
                <a:spcPts val="225"/>
              </a:spcAft>
              <a:buNone/>
            </a:pPr>
            <a:r>
              <a:rPr lang="en-US" sz="1200" spc="-38" dirty="0" smtClean="0"/>
              <a:t>Sync Framework triggers may affect application behavior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4089573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Explain the offerings that Microsoft is providing in Azure for storing, querying, and managing data.  </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endParaRPr lang="en-US" sz="3200" spc="-38" dirty="0" smtClean="0"/>
          </a:p>
          <a:p>
            <a:r>
              <a:rPr lang="en-US" i="1" dirty="0" smtClean="0"/>
              <a:t>The Windows Azure storage services provide storage for binary and text data, messages, and structured data in Windows Azure.</a:t>
            </a:r>
          </a:p>
          <a:p>
            <a:endParaRPr lang="en-US" sz="900" dirty="0" smtClean="0"/>
          </a:p>
          <a:p>
            <a:r>
              <a:rPr lang="en-US" sz="900" b="1" dirty="0" smtClean="0"/>
              <a:t>Speaking Points:</a:t>
            </a:r>
          </a:p>
          <a:p>
            <a:r>
              <a:rPr lang="en-US" dirty="0" smtClean="0"/>
              <a:t>The storage services include:</a:t>
            </a:r>
          </a:p>
          <a:p>
            <a:endParaRPr lang="en-US" dirty="0" smtClean="0"/>
          </a:p>
          <a:p>
            <a:pPr marL="171450" indent="-171450">
              <a:buFont typeface="Arial" panose="020B0604020202020204" pitchFamily="34" charset="0"/>
              <a:buChar char="•"/>
            </a:pPr>
            <a:r>
              <a:rPr lang="en-US" dirty="0" smtClean="0"/>
              <a:t>The Table service, for structured storage for non-relational data</a:t>
            </a:r>
          </a:p>
          <a:p>
            <a:pPr marL="171450" indent="-171450">
              <a:buFont typeface="Arial" panose="020B0604020202020204" pitchFamily="34" charset="0"/>
              <a:buChar char="•"/>
            </a:pPr>
            <a:r>
              <a:rPr lang="en-US" dirty="0" smtClean="0"/>
              <a:t>The Blob service, for storing binary and text data</a:t>
            </a:r>
          </a:p>
          <a:p>
            <a:endParaRPr lang="en-US" sz="900" baseline="0" dirty="0" smtClean="0"/>
          </a:p>
          <a:p>
            <a:endParaRPr lang="en-US" sz="900" dirty="0" smtClean="0"/>
          </a:p>
          <a:p>
            <a:r>
              <a:rPr lang="en-US" sz="900" b="1" dirty="0" smtClean="0"/>
              <a:t>Notes: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007794C-6283-4C70-8975-84D1BBDFE070}" type="datetime1">
              <a:rPr lang="en-US" smtClean="0"/>
              <a:t>10/1/2012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21</a:t>
            </a:fld>
            <a:endParaRPr lang="en-US" dirty="0"/>
          </a:p>
        </p:txBody>
      </p:sp>
    </p:spTree>
    <p:extLst>
      <p:ext uri="{BB962C8B-B14F-4D97-AF65-F5344CB8AC3E}">
        <p14:creationId xmlns:p14="http://schemas.microsoft.com/office/powerpoint/2010/main" val="4211198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dirty="0" smtClean="0"/>
              <a:t>Slide Objectives:</a:t>
            </a:r>
          </a:p>
          <a:p>
            <a:pPr marL="0" indent="0">
              <a:buFont typeface="Arial" pitchFamily="34" charset="0"/>
              <a:buNone/>
            </a:pPr>
            <a:r>
              <a:rPr lang="en-US" sz="900" baseline="0" dirty="0" smtClean="0"/>
              <a:t>Define the Windows Azure  storage and the great benefits this service provides</a:t>
            </a:r>
          </a:p>
          <a:p>
            <a:pPr marL="0" indent="0">
              <a:buFont typeface="Arial" pitchFamily="34" charset="0"/>
              <a:buNone/>
            </a:pPr>
            <a:endParaRPr lang="en-US" sz="900" baseline="0" dirty="0" smtClean="0"/>
          </a:p>
          <a:p>
            <a:pPr marL="0" indent="0">
              <a:buFont typeface="Arial" pitchFamily="34" charset="0"/>
              <a:buNone/>
            </a:pPr>
            <a:r>
              <a:rPr lang="en-US" sz="900" b="1" baseline="0" dirty="0" smtClean="0"/>
              <a:t>Speaking Points:</a:t>
            </a:r>
          </a:p>
          <a:p>
            <a:pPr marL="0" indent="0">
              <a:buFont typeface="Arial" pitchFamily="34" charset="0"/>
              <a:buNone/>
            </a:pPr>
            <a:r>
              <a:rPr lang="en-US" dirty="0" smtClean="0"/>
              <a:t>The Windows Azure storage services provide storage for binary and text data, messages, and structured data in Windows Azure</a:t>
            </a:r>
          </a:p>
          <a:p>
            <a:pPr marL="0" indent="0">
              <a:buFont typeface="Arial" pitchFamily="34" charset="0"/>
              <a:buNone/>
            </a:pPr>
            <a:endParaRPr lang="en-US" dirty="0" smtClean="0"/>
          </a:p>
          <a:p>
            <a:pPr marL="171450" indent="-171450">
              <a:buFont typeface="Arial" pitchFamily="34" charset="0"/>
              <a:buChar char="•"/>
            </a:pPr>
            <a:r>
              <a:rPr lang="en-US" dirty="0" smtClean="0"/>
              <a:t>Scalable </a:t>
            </a:r>
          </a:p>
          <a:p>
            <a:pPr marL="171450" indent="-171450">
              <a:buFont typeface="Arial" pitchFamily="34" charset="0"/>
              <a:buChar char="•"/>
            </a:pPr>
            <a:r>
              <a:rPr lang="en-US" dirty="0" smtClean="0"/>
              <a:t>Durable</a:t>
            </a:r>
          </a:p>
          <a:p>
            <a:pPr marL="171450" indent="-171450">
              <a:buFont typeface="Arial" pitchFamily="34" charset="0"/>
              <a:buChar char="•"/>
            </a:pPr>
            <a:r>
              <a:rPr lang="en-US" dirty="0" smtClean="0"/>
              <a:t>Available</a:t>
            </a:r>
          </a:p>
          <a:p>
            <a:pPr marL="171450" indent="-171450">
              <a:buFont typeface="Arial" pitchFamily="34" charset="0"/>
              <a:buChar char="•"/>
            </a:pPr>
            <a:r>
              <a:rPr lang="en-US" dirty="0" smtClean="0"/>
              <a:t>Cost</a:t>
            </a:r>
          </a:p>
          <a:p>
            <a:pPr marL="171450" indent="-171450">
              <a:buFont typeface="Arial" pitchFamily="34" charset="0"/>
              <a:buChar char="•"/>
            </a:pPr>
            <a:r>
              <a:rPr lang="en-US" dirty="0" smtClean="0"/>
              <a:t>REST</a:t>
            </a:r>
          </a:p>
          <a:p>
            <a:pPr marL="0" indent="0">
              <a:buFont typeface="Arial" pitchFamily="34" charset="0"/>
              <a:buNone/>
            </a:pPr>
            <a:endParaRPr lang="en-US" sz="900" baseline="0" dirty="0" smtClean="0"/>
          </a:p>
          <a:p>
            <a:pPr marL="0" indent="0">
              <a:buFont typeface="Arial" pitchFamily="34" charset="0"/>
              <a:buNone/>
            </a:pPr>
            <a:r>
              <a:rPr lang="en-US" dirty="0" smtClean="0"/>
              <a:t>Geo-redundant storage provides the highest level of storage durability by seamlessly replicating your data to a secondary location within the same region</a:t>
            </a:r>
          </a:p>
          <a:p>
            <a:pPr marL="0" indent="0">
              <a:buFont typeface="Arial" pitchFamily="34" charset="0"/>
              <a:buNone/>
            </a:pPr>
            <a:r>
              <a:rPr lang="en-US" dirty="0" smtClean="0"/>
              <a:t>Locally redundant storage provides highly durable and available storage within a single location. </a:t>
            </a:r>
          </a:p>
          <a:p>
            <a:pPr marL="0" indent="0">
              <a:buFont typeface="Arial" pitchFamily="34" charset="0"/>
              <a:buNone/>
            </a:pPr>
            <a:r>
              <a:rPr lang="en-US" dirty="0" smtClean="0"/>
              <a:t>Microsoft monitors the service, provides patches, handles scaling, and does the other work needed to keep the service available.</a:t>
            </a:r>
            <a:endParaRPr lang="en-US" sz="900" baseline="0" dirty="0" smtClean="0"/>
          </a:p>
          <a:p>
            <a:pPr marL="0" indent="0">
              <a:buFont typeface="Arial" pitchFamily="34" charset="0"/>
              <a:buNone/>
            </a:pPr>
            <a:endParaRPr lang="en-US" sz="900" baseline="0" dirty="0" smtClean="0"/>
          </a:p>
          <a:p>
            <a:pPr marL="0" indent="0">
              <a:buFont typeface="Arial" pitchFamily="34" charset="0"/>
              <a:buNone/>
            </a:pPr>
            <a:r>
              <a:rPr lang="en-US" sz="900" b="1" baseline="0" dirty="0" smtClean="0"/>
              <a:t>Notes: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22</a:t>
            </a:fld>
            <a:endParaRPr lang="en-US" dirty="0"/>
          </a:p>
        </p:txBody>
      </p:sp>
    </p:spTree>
    <p:extLst>
      <p:ext uri="{BB962C8B-B14F-4D97-AF65-F5344CB8AC3E}">
        <p14:creationId xmlns:p14="http://schemas.microsoft.com/office/powerpoint/2010/main" val="3627852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Explain the </a:t>
            </a:r>
            <a:r>
              <a:rPr lang="en-US" sz="900" dirty="0" smtClean="0"/>
              <a:t>different Storage Libraries and languages</a:t>
            </a:r>
            <a:r>
              <a:rPr lang="en-US" sz="900" baseline="0" dirty="0" smtClean="0"/>
              <a:t> that can be used to work with Windows Azure Storage</a:t>
            </a:r>
            <a:r>
              <a:rPr lang="en-US" sz="900" dirty="0" smtClean="0"/>
              <a:t>.  </a:t>
            </a:r>
            <a:endParaRPr lang="en-US" sz="900" dirty="0" smtClean="0"/>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r>
              <a:rPr lang="en-US" i="1" dirty="0" smtClean="0"/>
              <a:t>Programmatic access to the Blob, Queue, and Table services is available via the Windows Azure client libraries and the Windows Azure storage services REST API.</a:t>
            </a:r>
            <a:endParaRPr lang="en-US" sz="900" dirty="0" smtClean="0"/>
          </a:p>
          <a:p>
            <a:endParaRPr lang="en-US" sz="900" dirty="0" smtClean="0"/>
          </a:p>
          <a:p>
            <a:r>
              <a:rPr lang="en-US" sz="900" b="1" dirty="0" smtClean="0"/>
              <a:t>Speaking Points:</a:t>
            </a:r>
          </a:p>
          <a:p>
            <a:pPr marL="0" marR="0" indent="0" algn="l" defTabSz="914325" rtl="0" eaLnBrk="1" fontAlgn="auto" latinLnBrk="0" hangingPunct="1">
              <a:lnSpc>
                <a:spcPct val="90000"/>
              </a:lnSpc>
              <a:spcBef>
                <a:spcPts val="0"/>
              </a:spcBef>
              <a:spcAft>
                <a:spcPts val="333"/>
              </a:spcAft>
              <a:buClrTx/>
              <a:buSzTx/>
              <a:buFontTx/>
              <a:buNone/>
              <a:tabLst/>
              <a:defRPr/>
            </a:pPr>
            <a:r>
              <a:rPr lang="en-US" b="0" dirty="0" smtClean="0"/>
              <a:t>Windows Azure is an open cloud platform that enables you to quickly build, deploy and manage applications across a global network of Microsoft-managed </a:t>
            </a:r>
            <a:r>
              <a:rPr lang="en-US" b="0" dirty="0" err="1" smtClean="0"/>
              <a:t>datacenters.You</a:t>
            </a:r>
            <a:r>
              <a:rPr lang="en-US" b="0" dirty="0" smtClean="0"/>
              <a:t> can build applications using any language, tool or framework.</a:t>
            </a:r>
            <a:endParaRPr lang="en-US" sz="900" b="0" dirty="0" smtClean="0"/>
          </a:p>
          <a:p>
            <a:endParaRPr lang="en-US" sz="900" dirty="0" smtClean="0"/>
          </a:p>
          <a:p>
            <a:r>
              <a:rPr lang="en-US" sz="900" b="1" dirty="0" smtClean="0"/>
              <a:t>Notes: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448973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Explain the new features recently</a:t>
            </a:r>
            <a:r>
              <a:rPr lang="en-US" sz="900" baseline="0" dirty="0" smtClean="0"/>
              <a:t> added to Windows Azure storage</a:t>
            </a:r>
            <a:r>
              <a:rPr lang="en-US" sz="900" dirty="0" smtClean="0"/>
              <a:t>.  </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Recently</a:t>
            </a:r>
            <a:r>
              <a:rPr lang="en-US" sz="3000" i="1" spc="-38" baseline="0" dirty="0" smtClean="0"/>
              <a:t> added features provide increased functionality and value to Azure storage. </a:t>
            </a:r>
            <a:endParaRPr lang="en-US" sz="4000" dirty="0" smtClean="0"/>
          </a:p>
          <a:p>
            <a:endParaRPr lang="en-US" sz="900" dirty="0" smtClean="0"/>
          </a:p>
          <a:p>
            <a:r>
              <a:rPr lang="en-US" sz="900" b="1" dirty="0" smtClean="0"/>
              <a:t>Speaking Points:</a:t>
            </a:r>
          </a:p>
          <a:p>
            <a:endParaRPr lang="en-US" sz="900" dirty="0" smtClean="0"/>
          </a:p>
          <a:p>
            <a:r>
              <a:rPr lang="en-US" b="1" dirty="0" smtClean="0"/>
              <a:t>Shared Access Signatures (Signed URLs) for Tables and Queues</a:t>
            </a:r>
            <a:r>
              <a:rPr lang="en-US" dirty="0" smtClean="0"/>
              <a:t> – similar to the Shared Access Signature feature previously available for Blobs, this allows account owners to issue URL access to specific resources such as tables, table ranges, queues, blobs and containers while specifying granular sets of permissions. In addition, there are some smaller improvements to Shared Access Signatures for Blobs</a:t>
            </a:r>
          </a:p>
          <a:p>
            <a:endParaRPr lang="en-US" dirty="0" smtClean="0"/>
          </a:p>
          <a:p>
            <a:r>
              <a:rPr lang="en-US" b="1" dirty="0" smtClean="0"/>
              <a:t>Expanded Blob Copy</a:t>
            </a:r>
            <a:r>
              <a:rPr lang="en-US" dirty="0" smtClean="0"/>
              <a:t> – For Blobs, we now support copying blobs between storage accounts and copy blob (even within accounts) is performed as an asynchronous operation. This is available in the new version, but will only work if the destination storage account was created on or after June 7, 2012. Of course, Copy Blob operations within the same account will continue to work for all accounts</a:t>
            </a:r>
          </a:p>
          <a:p>
            <a:endParaRPr lang="en-US" dirty="0" smtClean="0"/>
          </a:p>
          <a:p>
            <a:r>
              <a:rPr lang="en-US" b="1" dirty="0" smtClean="0"/>
              <a:t>Improved Blob Leasing</a:t>
            </a:r>
            <a:r>
              <a:rPr lang="en-US" dirty="0" smtClean="0"/>
              <a:t> – Leasing is now available for blob containers, and allows infinite lease duration. In addition, lease durations between 15-60 seconds are also supported. Changing the lease id (in order to rotate the lease-id across your components) is now supported</a:t>
            </a:r>
          </a:p>
          <a:p>
            <a:endParaRPr lang="en-US" dirty="0" smtClean="0"/>
          </a:p>
          <a:p>
            <a:r>
              <a:rPr lang="en-US" b="1" dirty="0" smtClean="0"/>
              <a:t>Introducing Locally Redundant Storage</a:t>
            </a:r>
            <a:r>
              <a:rPr lang="en-US" dirty="0" smtClean="0"/>
              <a:t> - Storage users are now able turn off geo-replication by choosing </a:t>
            </a:r>
            <a:r>
              <a:rPr lang="en-US" dirty="0" smtClean="0">
                <a:hlinkClick r:id="rId3"/>
              </a:rPr>
              <a:t>Locally Redundant Storage (LRS)</a:t>
            </a:r>
            <a:r>
              <a:rPr lang="en-US" dirty="0" smtClean="0"/>
              <a:t>. LRS provides highly durable and available storage within a single location (sub region). </a:t>
            </a:r>
          </a:p>
          <a:p>
            <a:endParaRPr lang="en-US" dirty="0" smtClean="0"/>
          </a:p>
          <a:p>
            <a:r>
              <a:rPr lang="en-US" b="1" dirty="0" smtClean="0"/>
              <a:t>Choosing Geo Redundant Storage or Locally Redundant Storage</a:t>
            </a:r>
            <a:r>
              <a:rPr lang="en-US" dirty="0" smtClean="0"/>
              <a:t> – By default storage accounts are configured for Geo Redundant Storage (GRS), meaning that Table and Blob data is replicated both within the primary location and also to a location hundreds of miles away (geo-replication). As detailed in this </a:t>
            </a:r>
            <a:r>
              <a:rPr lang="en-US" dirty="0" smtClean="0">
                <a:hlinkClick r:id="rId3"/>
              </a:rPr>
              <a:t>blog post</a:t>
            </a:r>
            <a:r>
              <a:rPr lang="en-US" dirty="0" smtClean="0"/>
              <a:t>, using LRS may be preferable in certain scenarios, and is available at a 23-34% discount compared to GRS. The price of GRS remains unchanged. Please note that a one-time bandwidth charge will apply if you choose to re-enable GRS after switching to LRS. </a:t>
            </a:r>
          </a:p>
          <a:p>
            <a:endParaRPr lang="en-US" dirty="0" smtClean="0"/>
          </a:p>
          <a:p>
            <a:r>
              <a:rPr lang="en-US" b="1" dirty="0" smtClean="0"/>
              <a:t>Configuration of Storage Analytics </a:t>
            </a:r>
            <a:r>
              <a:rPr lang="en-US" dirty="0" smtClean="0"/>
              <a:t>– While our analytics features (metrics and logging) have been available since last summer, configuring them required the user to call the REST API. In the new </a:t>
            </a:r>
            <a:r>
              <a:rPr lang="en-US" dirty="0" smtClean="0">
                <a:hlinkClick r:id="rId4"/>
              </a:rPr>
              <a:t>management portal</a:t>
            </a:r>
            <a:r>
              <a:rPr lang="en-US" dirty="0" smtClean="0"/>
              <a:t>, users can easily configure these features. </a:t>
            </a:r>
          </a:p>
          <a:p>
            <a:endParaRPr lang="en-US" dirty="0" smtClean="0"/>
          </a:p>
          <a:p>
            <a:r>
              <a:rPr lang="en-US" b="1" dirty="0" smtClean="0"/>
              <a:t>Monitoring Storage Metrics</a:t>
            </a:r>
            <a:r>
              <a:rPr lang="en-US" dirty="0" smtClean="0"/>
              <a:t> – Storage users can now also monitor any desired set of metrics tracked in your account </a:t>
            </a:r>
            <a:r>
              <a:rPr lang="en-US" dirty="0" smtClean="0">
                <a:hlinkClick r:id="rId4"/>
              </a:rPr>
              <a:t>via the management portal</a:t>
            </a:r>
            <a:endParaRPr lang="en-US" dirty="0" smtClean="0"/>
          </a:p>
          <a:p>
            <a:endParaRPr lang="en-US" sz="900" dirty="0" smtClean="0"/>
          </a:p>
          <a:p>
            <a:endParaRPr lang="en-US" sz="900" dirty="0" smtClean="0"/>
          </a:p>
          <a:p>
            <a:r>
              <a:rPr lang="en-US" sz="900" b="1" dirty="0" smtClean="0"/>
              <a:t>Notes:</a:t>
            </a:r>
          </a:p>
          <a:p>
            <a:endParaRPr lang="en-US" b="1" dirty="0" smtClean="0"/>
          </a:p>
          <a:p>
            <a:endParaRPr lang="en-US" b="1"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699599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Explain the offerings that Microsoft is providing in Azure for storing, querying, and managing data.  </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endParaRPr lang="en-US" sz="3200" spc="-38" dirty="0" smtClean="0"/>
          </a:p>
          <a:p>
            <a:r>
              <a:rPr lang="en-US" i="1" dirty="0" smtClean="0"/>
              <a:t>The Windows Azure table service provides </a:t>
            </a:r>
            <a:r>
              <a:rPr lang="en-US" i="1" dirty="0" err="1" smtClean="0"/>
              <a:t>NoSQL</a:t>
            </a:r>
            <a:r>
              <a:rPr lang="en-US" i="1" dirty="0" smtClean="0"/>
              <a:t> storage capabilities in Windows Azure.</a:t>
            </a:r>
          </a:p>
          <a:p>
            <a:endParaRPr lang="en-US" sz="900" dirty="0" smtClean="0"/>
          </a:p>
          <a:p>
            <a:r>
              <a:rPr lang="en-US" sz="900" b="1" dirty="0" smtClean="0"/>
              <a:t>Speaking Points:</a:t>
            </a:r>
          </a:p>
          <a:p>
            <a:r>
              <a:rPr lang="en-US" dirty="0" smtClean="0"/>
              <a:t>The storage services include:</a:t>
            </a:r>
          </a:p>
          <a:p>
            <a:endParaRPr lang="en-US" dirty="0" smtClean="0"/>
          </a:p>
          <a:p>
            <a:pPr marL="171450" indent="-171450">
              <a:buFont typeface="Arial" panose="020B0604020202020204" pitchFamily="34" charset="0"/>
              <a:buChar char="•"/>
            </a:pPr>
            <a:r>
              <a:rPr lang="en-US" dirty="0" smtClean="0"/>
              <a:t>The Table service, for structured storage for non-relational data</a:t>
            </a:r>
          </a:p>
          <a:p>
            <a:endParaRPr lang="en-US" sz="900" dirty="0" smtClean="0"/>
          </a:p>
          <a:p>
            <a:r>
              <a:rPr lang="en-US" sz="900" b="1" dirty="0" smtClean="0"/>
              <a:t>Notes: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007794C-6283-4C70-8975-84D1BBDFE070}" type="datetime1">
              <a:rPr lang="en-US" smtClean="0"/>
              <a:t>10/1/2012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25</a:t>
            </a:fld>
            <a:endParaRPr lang="en-US" dirty="0"/>
          </a:p>
        </p:txBody>
      </p:sp>
    </p:spTree>
    <p:extLst>
      <p:ext uri="{BB962C8B-B14F-4D97-AF65-F5344CB8AC3E}">
        <p14:creationId xmlns:p14="http://schemas.microsoft.com/office/powerpoint/2010/main" val="4211198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900" b="1" dirty="0"/>
              <a:t>Slide Objectives:</a:t>
            </a:r>
          </a:p>
          <a:p>
            <a:pPr marL="0" indent="0">
              <a:buFont typeface="Arial" pitchFamily="34" charset="0"/>
              <a:buNone/>
            </a:pPr>
            <a:r>
              <a:rPr lang="en-US" sz="900" dirty="0"/>
              <a:t>Define the table storage and differentiate it from a Windows Azure SQL Database</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Highly</a:t>
            </a:r>
            <a:r>
              <a:rPr lang="en-US" sz="3000" i="1" spc="-38" baseline="0" dirty="0" smtClean="0"/>
              <a:t> scalable </a:t>
            </a:r>
            <a:r>
              <a:rPr lang="en-US" sz="3000" i="1" spc="-38" baseline="0" dirty="0" err="1" smtClean="0"/>
              <a:t>NoSQL</a:t>
            </a:r>
            <a:r>
              <a:rPr lang="en-US" sz="3000" i="1" spc="-38" baseline="0" dirty="0" smtClean="0"/>
              <a:t> Data storage</a:t>
            </a:r>
            <a:endParaRPr lang="en-US" sz="3200" spc="-38" dirty="0" smtClean="0"/>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sz="900" dirty="0"/>
          </a:p>
          <a:p>
            <a:r>
              <a:rPr lang="en-US" sz="900" b="1" dirty="0"/>
              <a:t>Speaking Points:</a:t>
            </a:r>
          </a:p>
          <a:p>
            <a:r>
              <a:rPr lang="en-US" dirty="0" smtClean="0"/>
              <a:t>Tables offer </a:t>
            </a:r>
            <a:r>
              <a:rPr lang="en-US" dirty="0" err="1" smtClean="0"/>
              <a:t>NoSQL</a:t>
            </a:r>
            <a:r>
              <a:rPr lang="en-US" dirty="0" smtClean="0"/>
              <a:t> capabilities for applications that require storage of large amounts of unstructured data. Tables are an ISO 27001 certified managed service which can auto scale to meet massive volume of up to 100 terabytes and throughput and accessible from virtually anywhere via REST and managed API’s.</a:t>
            </a:r>
            <a:endParaRPr lang="en-US" sz="900" dirty="0" smtClean="0"/>
          </a:p>
          <a:p>
            <a:endParaRPr lang="en-US" sz="900" dirty="0" smtClean="0"/>
          </a:p>
          <a:p>
            <a:pPr marL="3240">
              <a:spcAft>
                <a:spcPts val="919"/>
              </a:spcAft>
              <a:buSzPct val="80000"/>
            </a:pPr>
            <a:r>
              <a:rPr lang="en-US" sz="900" spc="-102" dirty="0" smtClean="0">
                <a:latin typeface="Segoe UI Light" pitchFamily="34" charset="0"/>
              </a:rPr>
              <a:t>Tables store entities</a:t>
            </a:r>
          </a:p>
          <a:p>
            <a:pPr marL="3240">
              <a:spcAft>
                <a:spcPts val="919"/>
              </a:spcAft>
              <a:buSzPct val="80000"/>
            </a:pPr>
            <a:r>
              <a:rPr lang="en-US" sz="900" spc="-102" dirty="0" smtClean="0">
                <a:latin typeface="Segoe UI Light" pitchFamily="34" charset="0"/>
              </a:rPr>
              <a:t>Entity schema can vary in the same table</a:t>
            </a:r>
            <a:r>
              <a:rPr lang="en-US" sz="900" dirty="0" smtClean="0">
                <a:latin typeface="Segoe UI Light" pitchFamily="34" charset="0"/>
              </a:rPr>
              <a:t> </a:t>
            </a:r>
          </a:p>
          <a:p>
            <a:pPr marL="3240">
              <a:spcAft>
                <a:spcPts val="919"/>
              </a:spcAft>
              <a:buSzPct val="80000"/>
            </a:pPr>
            <a:r>
              <a:rPr lang="en-US" sz="900" dirty="0" err="1" smtClean="0">
                <a:latin typeface="Segoe UI Light" pitchFamily="34" charset="0"/>
              </a:rPr>
              <a:t>Hierarchial</a:t>
            </a:r>
            <a:r>
              <a:rPr lang="en-US" sz="900" dirty="0" smtClean="0">
                <a:latin typeface="Segoe UI Light" pitchFamily="34" charset="0"/>
              </a:rPr>
              <a:t> </a:t>
            </a:r>
          </a:p>
          <a:p>
            <a:pPr marL="3240">
              <a:spcAft>
                <a:spcPts val="919"/>
              </a:spcAft>
              <a:buSzPct val="80000"/>
            </a:pPr>
            <a:r>
              <a:rPr lang="en-US" sz="900" dirty="0" smtClean="0">
                <a:latin typeface="Segoe UI Light" pitchFamily="34" charset="0"/>
              </a:rPr>
              <a:t>Automatic scalability</a:t>
            </a:r>
          </a:p>
          <a:p>
            <a:pPr marL="3240">
              <a:spcAft>
                <a:spcPts val="919"/>
              </a:spcAft>
              <a:buSzPct val="80000"/>
            </a:pPr>
            <a:r>
              <a:rPr lang="en-US" sz="900" dirty="0" smtClean="0">
                <a:latin typeface="Segoe UI Light" pitchFamily="34" charset="0"/>
              </a:rPr>
              <a:t>New Geo Replication</a:t>
            </a:r>
            <a:endParaRPr lang="en-US" sz="900" dirty="0" smtClean="0"/>
          </a:p>
          <a:p>
            <a:endParaRPr lang="en-US" sz="900" dirty="0"/>
          </a:p>
          <a:p>
            <a:r>
              <a:rPr lang="en-US" sz="900" b="1" dirty="0"/>
              <a:t>Notes: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40678212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r>
              <a:rPr lang="en-US" b="1" dirty="0" smtClean="0"/>
              <a:t>Slide Objectives</a:t>
            </a:r>
          </a:p>
          <a:p>
            <a:pPr marL="174982" indent="-174982">
              <a:buFont typeface="Arial" pitchFamily="34" charset="0"/>
              <a:buChar char="•"/>
            </a:pPr>
            <a:r>
              <a:rPr lang="en-US" b="0" dirty="0" smtClean="0"/>
              <a:t>Understand Tables</a:t>
            </a:r>
          </a:p>
          <a:p>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dirty="0" smtClean="0"/>
          </a:p>
          <a:p>
            <a:r>
              <a:rPr lang="en-US" b="1" dirty="0" smtClean="0"/>
              <a:t>Speaker Notes</a:t>
            </a:r>
          </a:p>
          <a:p>
            <a:pPr marL="174982" indent="-174982">
              <a:buFont typeface="Arial" pitchFamily="34" charset="0"/>
              <a:buChar char="•"/>
            </a:pPr>
            <a:r>
              <a:rPr lang="en-NZ" dirty="0" smtClean="0"/>
              <a:t>The Table service provides structured storage in the form of tables. </a:t>
            </a:r>
          </a:p>
          <a:p>
            <a:pPr marL="174982" indent="-174982">
              <a:buFont typeface="Arial" pitchFamily="34" charset="0"/>
              <a:buChar char="•"/>
            </a:pPr>
            <a:r>
              <a:rPr lang="en-NZ" dirty="0" smtClean="0"/>
              <a:t>The Table service supports a REST API that is compliant with the ADO.NET Data Services REST API. </a:t>
            </a:r>
          </a:p>
          <a:p>
            <a:pPr marL="174982" indent="-174982">
              <a:buFont typeface="Arial" pitchFamily="34" charset="0"/>
              <a:buChar char="•"/>
            </a:pPr>
            <a:r>
              <a:rPr lang="en-NZ" dirty="0" smtClean="0"/>
              <a:t>Developers may also use the .NET Client Library for ADO.NET Data Services to access the Table service.</a:t>
            </a:r>
          </a:p>
          <a:p>
            <a:endParaRPr lang="en-US" baseline="0" dirty="0" smtClean="0"/>
          </a:p>
          <a:p>
            <a:r>
              <a:rPr lang="en-US" b="1" baseline="0" dirty="0" smtClean="0"/>
              <a:t>Notes</a:t>
            </a:r>
          </a:p>
          <a:p>
            <a:pPr marL="0" indent="0">
              <a:buFont typeface="Arial" pitchFamily="34" charset="0"/>
              <a:buNone/>
            </a:pPr>
            <a:r>
              <a:rPr lang="en-US" dirty="0" smtClean="0"/>
              <a:t>Within a storage account, a developer may create named tables. Tables store data as entities. An entity is a collection of named properties and their values, similar to a row. Tables are partitioned to support load balancing across storage nodes. Each table has as its first property a partition key that specifies the partition an entity belongs to. The second property is a row key that identifies an entity within a given partition. The combination of the partition key and the row key forms a primary key that identifies each entity uniquely within the table.</a:t>
            </a:r>
            <a:endParaRPr lang="en-US" b="1" dirty="0" smtClean="0"/>
          </a:p>
          <a:p>
            <a:endParaRPr lang="en-US" dirty="0" smtClean="0"/>
          </a:p>
          <a:p>
            <a:pPr marL="0" lvl="1" indent="0" defTabSz="933199">
              <a:spcAft>
                <a:spcPts val="340"/>
              </a:spcAft>
              <a:buNone/>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3409758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4982" indent="-174982">
              <a:buFont typeface="Arial" pitchFamily="34" charset="0"/>
              <a:buChar char="•"/>
            </a:pPr>
            <a:r>
              <a:rPr lang="en-US" b="0" dirty="0" smtClean="0"/>
              <a:t>Understand Flexible Entities</a:t>
            </a:r>
          </a:p>
          <a:p>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dirty="0" smtClean="0"/>
          </a:p>
          <a:p>
            <a:r>
              <a:rPr lang="en-US" b="1" dirty="0" smtClean="0"/>
              <a:t>Speaker Notes</a:t>
            </a:r>
          </a:p>
          <a:p>
            <a:pPr marL="174982" indent="-174982">
              <a:buFont typeface="Arial" pitchFamily="34" charset="0"/>
              <a:buChar char="•"/>
            </a:pPr>
            <a:r>
              <a:rPr lang="en-NZ" dirty="0" smtClean="0"/>
              <a:t>Tables store data as entities. </a:t>
            </a:r>
          </a:p>
          <a:p>
            <a:pPr marL="174982" indent="-174982">
              <a:buFont typeface="Arial" pitchFamily="34" charset="0"/>
              <a:buChar char="•"/>
            </a:pPr>
            <a:r>
              <a:rPr lang="en-NZ" dirty="0" smtClean="0"/>
              <a:t>A table can contain entities of any shape</a:t>
            </a:r>
          </a:p>
          <a:p>
            <a:pPr marL="392350" lvl="1" indent="-174982"/>
            <a:r>
              <a:rPr lang="en-NZ" dirty="0" smtClean="0"/>
              <a:t>There</a:t>
            </a:r>
            <a:r>
              <a:rPr lang="en-NZ" baseline="0" dirty="0" smtClean="0"/>
              <a:t> is no fixed schema</a:t>
            </a:r>
          </a:p>
          <a:p>
            <a:pPr marL="392350" lvl="1" indent="-174982"/>
            <a:r>
              <a:rPr lang="en-NZ" baseline="0" dirty="0" smtClean="0"/>
              <a:t>There is no schema checking</a:t>
            </a:r>
          </a:p>
          <a:p>
            <a:pPr marL="174982" indent="-174982">
              <a:buFont typeface="Arial" pitchFamily="34" charset="0"/>
              <a:buChar char="•"/>
            </a:pPr>
            <a:r>
              <a:rPr lang="en-NZ" baseline="0" dirty="0" smtClean="0"/>
              <a:t>There is no strong typing- not that Birthdate is stored as both a </a:t>
            </a:r>
            <a:r>
              <a:rPr lang="en-NZ" baseline="0" dirty="0" err="1" smtClean="0"/>
              <a:t>datetime</a:t>
            </a:r>
            <a:r>
              <a:rPr lang="en-NZ" baseline="0" dirty="0" smtClean="0"/>
              <a:t> value and as a string</a:t>
            </a:r>
          </a:p>
          <a:p>
            <a:pPr marL="174982" indent="-174982">
              <a:buFont typeface="Arial" pitchFamily="34" charset="0"/>
              <a:buChar char="•"/>
            </a:pPr>
            <a:r>
              <a:rPr lang="en-NZ" baseline="0" dirty="0" smtClean="0"/>
              <a:t>Not that we can add additional columns</a:t>
            </a:r>
            <a:endParaRPr lang="en-NZ" dirty="0" smtClean="0"/>
          </a:p>
          <a:p>
            <a:endParaRPr lang="en-US" baseline="0" dirty="0" smtClean="0"/>
          </a:p>
          <a:p>
            <a:r>
              <a:rPr lang="en-US" b="1" baseline="0" dirty="0" smtClean="0"/>
              <a:t>Notes</a:t>
            </a:r>
          </a:p>
          <a:p>
            <a:r>
              <a:rPr lang="en-US" dirty="0" smtClean="0"/>
              <a:t>http://msdn.microsoft.com/en-us/library/dd573356.aspx</a:t>
            </a:r>
          </a:p>
          <a:p>
            <a:endParaRPr lang="en-US" dirty="0" smtClean="0"/>
          </a:p>
          <a:p>
            <a:pPr marL="0" lvl="1" indent="0" defTabSz="933199">
              <a:spcAft>
                <a:spcPts val="340"/>
              </a:spcAft>
              <a:buNone/>
              <a:defRPr/>
            </a:pPr>
            <a:endParaRPr lang="en-US" dirty="0" smtClean="0"/>
          </a:p>
          <a:p>
            <a:endParaRPr lang="en-NZ"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24DC9-2D40-4898-9995-3C224EE0F48B}" type="slidenum">
              <a:rPr lang="en-US" smtClean="0"/>
              <a:t>28</a:t>
            </a:fld>
            <a:endParaRPr lang="en-US" dirty="0"/>
          </a:p>
        </p:txBody>
      </p:sp>
    </p:spTree>
    <p:extLst>
      <p:ext uri="{BB962C8B-B14F-4D97-AF65-F5344CB8AC3E}">
        <p14:creationId xmlns:p14="http://schemas.microsoft.com/office/powerpoint/2010/main" val="1892074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Introduce</a:t>
            </a:r>
            <a:r>
              <a:rPr lang="en-US" sz="900" baseline="0" dirty="0" smtClean="0"/>
              <a:t> Azure Blob Storage</a:t>
            </a:r>
            <a:endParaRPr lang="en-US" sz="900" dirty="0" smtClean="0"/>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endParaRPr lang="en-US" sz="3200" spc="-38" dirty="0" smtClean="0"/>
          </a:p>
          <a:p>
            <a:r>
              <a:rPr lang="en-US" i="1" dirty="0" smtClean="0"/>
              <a:t>Blobs are the simplest way to store large amounts of unstructured text or binary data such as video, audio and images. </a:t>
            </a:r>
          </a:p>
          <a:p>
            <a:endParaRPr lang="en-US" sz="900" dirty="0" smtClean="0"/>
          </a:p>
          <a:p>
            <a:r>
              <a:rPr lang="en-US" sz="900" b="1" dirty="0" smtClean="0"/>
              <a:t>Speaking Points:</a:t>
            </a:r>
          </a:p>
          <a:p>
            <a:r>
              <a:rPr lang="en-US" dirty="0" smtClean="0"/>
              <a:t>The storage services include:</a:t>
            </a:r>
          </a:p>
          <a:p>
            <a:endParaRPr lang="en-US" dirty="0" smtClean="0"/>
          </a:p>
          <a:p>
            <a:pPr marL="171450" indent="-171450">
              <a:buFont typeface="Arial" panose="020B0604020202020204" pitchFamily="34" charset="0"/>
              <a:buChar char="•"/>
            </a:pPr>
            <a:r>
              <a:rPr lang="en-US" dirty="0" smtClean="0"/>
              <a:t>The Blob Service – storing up to 100 terabytes</a:t>
            </a:r>
            <a:r>
              <a:rPr lang="en-US" baseline="0" dirty="0" smtClean="0"/>
              <a:t> of structured data</a:t>
            </a:r>
            <a:endParaRPr lang="en-US" dirty="0" smtClean="0"/>
          </a:p>
          <a:p>
            <a:endParaRPr lang="en-US" sz="900" dirty="0" smtClean="0"/>
          </a:p>
          <a:p>
            <a:r>
              <a:rPr lang="en-US" sz="900" b="1" dirty="0" smtClean="0"/>
              <a:t>Notes: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007794C-6283-4C70-8975-84D1BBDFE070}" type="datetime1">
              <a:rPr lang="en-US" smtClean="0"/>
              <a:t>10/1/2012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29</a:t>
            </a:fld>
            <a:endParaRPr lang="en-US" dirty="0"/>
          </a:p>
        </p:txBody>
      </p:sp>
    </p:spTree>
    <p:extLst>
      <p:ext uri="{BB962C8B-B14F-4D97-AF65-F5344CB8AC3E}">
        <p14:creationId xmlns:p14="http://schemas.microsoft.com/office/powerpoint/2010/main" val="4211198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1042342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t>Slide Objectives</a:t>
            </a:r>
          </a:p>
          <a:p>
            <a:pPr marL="174961" indent="-174961">
              <a:buFont typeface="Arial" pitchFamily="34" charset="0"/>
              <a:buChar char="•"/>
            </a:pPr>
            <a:r>
              <a:rPr lang="en-US" b="0" dirty="0" smtClean="0"/>
              <a:t>Define the blob storage service and the benefits of the service</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sz="900" dirty="0"/>
          </a:p>
          <a:p>
            <a:r>
              <a:rPr lang="en-US" sz="900" b="1" dirty="0"/>
              <a:t>Speaking Points:</a:t>
            </a:r>
          </a:p>
          <a:p>
            <a:r>
              <a:rPr lang="en-US" dirty="0" smtClean="0"/>
              <a:t>Blobs are the simplest way to store large amounts of unstructured text or binary data such as video, audio and images. Blobs are an ISO 27001 certified managed service can auto-scale to meet massive volume of up to 100 terabytes and throughput and accessible from virtually anywhere via REST and managed API’s.</a:t>
            </a:r>
          </a:p>
          <a:p>
            <a:endParaRPr lang="en-US" b="0" dirty="0" smtClean="0"/>
          </a:p>
          <a:p>
            <a:r>
              <a:rPr lang="en-US" b="1" dirty="0" smtClean="0"/>
              <a:t>Notes</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err="1" smtClean="0"/>
              <a:t>MyGroup</a:t>
            </a:r>
            <a:r>
              <a:rPr lang="en-NZ" i="1" dirty="0" smtClean="0"/>
              <a:t>/MyBlob1</a:t>
            </a:r>
            <a:r>
              <a:rPr lang="en-NZ" dirty="0" smtClean="0"/>
              <a:t> and </a:t>
            </a:r>
            <a:r>
              <a:rPr lang="en-NZ" i="1" dirty="0" err="1" smtClean="0"/>
              <a:t>MyGroup</a:t>
            </a:r>
            <a:r>
              <a:rPr lang="en-NZ" i="1" dirty="0" smtClean="0"/>
              <a:t>/MyBlob2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err="1" smtClean="0"/>
              <a:t>MyGroup</a:t>
            </a:r>
            <a:r>
              <a:rPr lang="en-NZ" i="1" dirty="0" smtClean="0"/>
              <a:t>/</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1930714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t>Slide Objectives</a:t>
            </a:r>
          </a:p>
          <a:p>
            <a:pPr marL="174982" indent="-174982">
              <a:buFont typeface="Arial" pitchFamily="34" charset="0"/>
              <a:buChar char="•"/>
            </a:pPr>
            <a:r>
              <a:rPr lang="en-US" b="0" dirty="0" smtClean="0"/>
              <a:t>Understand the hierarchy of Blob storage</a:t>
            </a:r>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pPr marL="174982" indent="-174982">
              <a:buFont typeface="Arial" pitchFamily="34" charset="0"/>
              <a:buChar char="•"/>
            </a:pPr>
            <a:r>
              <a:rPr lang="en-NZ" dirty="0" smtClean="0"/>
              <a:t>The Blob service provides storage for entities, such as binary files and text files. </a:t>
            </a:r>
          </a:p>
          <a:p>
            <a:pPr marL="174982" indent="-174982">
              <a:buFont typeface="Arial" pitchFamily="34" charset="0"/>
              <a:buChar char="•"/>
            </a:pPr>
            <a:r>
              <a:rPr lang="en-NZ" dirty="0" smtClean="0"/>
              <a:t>The REST API for the Blob service exposes two resources: </a:t>
            </a:r>
          </a:p>
          <a:p>
            <a:pPr marL="392350" lvl="1" indent="-174982"/>
            <a:r>
              <a:rPr lang="en-NZ" dirty="0" smtClean="0"/>
              <a:t>Containers </a:t>
            </a:r>
          </a:p>
          <a:p>
            <a:pPr marL="392350" lvl="1" indent="-174982"/>
            <a:r>
              <a:rPr lang="en-NZ" dirty="0" smtClean="0"/>
              <a:t>Blobs. </a:t>
            </a:r>
          </a:p>
          <a:p>
            <a:pPr marL="392350" lvl="1" indent="-174982"/>
            <a:r>
              <a:rPr lang="en-NZ" dirty="0" smtClean="0"/>
              <a:t>A container is a set of blobs; every blob must belong to a container. </a:t>
            </a:r>
          </a:p>
          <a:p>
            <a:pPr marL="174982" indent="-174982">
              <a:buFont typeface="Arial" pitchFamily="34" charset="0"/>
              <a:buChar char="•"/>
            </a:pPr>
            <a:r>
              <a:rPr lang="en-NZ" dirty="0" smtClean="0"/>
              <a:t>The Blob service defines two types of blobs:</a:t>
            </a:r>
          </a:p>
          <a:p>
            <a:pPr marL="392350" lvl="1" indent="-174982"/>
            <a:r>
              <a:rPr lang="en-NZ" dirty="0" smtClean="0"/>
              <a:t>Block blobs, which are optimized for streaming. </a:t>
            </a:r>
          </a:p>
          <a:p>
            <a:pPr marL="392350" lvl="1" indent="-174982"/>
            <a:r>
              <a:rPr lang="en-NZ" dirty="0" smtClean="0"/>
              <a:t>Page blobs, which are optimized for random read/write operations and which provide the ability to write to a range of bytes in a blob. </a:t>
            </a:r>
          </a:p>
          <a:p>
            <a:pPr marL="174982" indent="-174982">
              <a:buFont typeface="Arial" pitchFamily="34" charset="0"/>
              <a:buChar char="•"/>
            </a:pPr>
            <a:endParaRPr lang="en-NZ" dirty="0" smtClean="0"/>
          </a:p>
          <a:p>
            <a:pPr marL="174982" indent="-174982">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4982" indent="-174982">
              <a:buFont typeface="Arial" pitchFamily="34" charset="0"/>
              <a:buChar char="•"/>
            </a:pPr>
            <a:endParaRPr lang="en-NZ" dirty="0" smtClean="0"/>
          </a:p>
          <a:p>
            <a:pPr marL="174982" indent="-174982">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4982" indent="-174982">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4982" indent="-174982">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4982" indent="-174982">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endParaRPr lang="en-US" b="1" dirty="0" smtClean="0"/>
          </a:p>
          <a:p>
            <a:r>
              <a:rPr lang="en-US" b="1" dirty="0" smtClean="0"/>
              <a:t>Notes</a:t>
            </a:r>
          </a:p>
          <a:p>
            <a:r>
              <a:rPr lang="en-US" dirty="0" smtClean="0"/>
              <a:t>http://msdn.microsoft.com/en-us/library/dd573356.aspx</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3669905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dirty="0" smtClean="0"/>
              <a:t>Slide Objectives</a:t>
            </a:r>
          </a:p>
          <a:p>
            <a:pPr marL="174982" indent="-174982">
              <a:buFont typeface="Arial" pitchFamily="34" charset="0"/>
              <a:buChar char="•"/>
            </a:pPr>
            <a:r>
              <a:rPr lang="en-US" b="0" dirty="0" smtClean="0"/>
              <a:t>Understand the hierarchy of Blob storage</a:t>
            </a:r>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dirty="0" smtClean="0"/>
              <a:t>Here we can see that the Front-End layer takes incoming requests, and a given front-end server can talk to all of the partition servers it needs to in order to process the incoming requests. The partition layer consists of all of the partition servers, with a master system to perform the automatic load balancing (described below) and assignments of partitions. As shown in the figure, each partition server is assigned a set of object partitions (Blobs, Entities, Queues). The Partition Master constantly monitors the overall load on each partition sever as well the individual partitions, and uses this for load balancing. Then the lowest layer of the storage architecture is the Distributed File System layer, which stores and replicates the data, and all partition servers can access any of the DFS severs.</a:t>
            </a:r>
          </a:p>
          <a:p>
            <a:endParaRPr lang="en-US" dirty="0" smtClean="0"/>
          </a:p>
          <a:p>
            <a:r>
              <a:rPr lang="en-US" dirty="0" smtClean="0"/>
              <a:t>It is important to understand that partitions are not tied to specific partition servers, since the data is stored in the DFS layer. The partition layer can therefore easily load balance and assign partitions to different partition servers, since any partition server can potentially provide access to any partition.</a:t>
            </a:r>
          </a:p>
          <a:p>
            <a:r>
              <a:rPr lang="en-US" dirty="0" smtClean="0"/>
              <a:t>The partition layer assigns partitions to partition severs based on each partition’s load. A given partition server may serve many partitions, and the Partition Master continuously monitors the load on all partition servers. If it sees that a partition server has too much load, the partition layer will automatically load balance some of the partitions from that partition server to another server.</a:t>
            </a:r>
          </a:p>
          <a:p>
            <a:endParaRPr lang="en-US" b="1" dirty="0" smtClean="0"/>
          </a:p>
          <a:p>
            <a:endParaRPr lang="en-US" b="1" dirty="0" smtClean="0"/>
          </a:p>
          <a:p>
            <a:r>
              <a:rPr lang="en-US" b="1" dirty="0" smtClean="0"/>
              <a:t>Notes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794449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4982" indent="-174982">
              <a:buFont typeface="Arial" pitchFamily="34" charset="0"/>
              <a:buChar char="•"/>
            </a:pPr>
            <a:r>
              <a:rPr lang="en-US" b="0" dirty="0" smtClean="0"/>
              <a:t>Understand the Windows</a:t>
            </a:r>
            <a:r>
              <a:rPr lang="en-US" b="0" baseline="0" dirty="0" smtClean="0"/>
              <a:t> Azure Storage scalability model</a:t>
            </a:r>
            <a:endParaRPr lang="en-US" b="0" dirty="0" smtClean="0"/>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Windows Azure Storage scales automatically to provide the best performance</a:t>
            </a:r>
            <a:endParaRPr lang="en-US" sz="3200" spc="-38" dirty="0" smtClean="0"/>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b="0" dirty="0" err="1" smtClean="0"/>
              <a:t>Fanout</a:t>
            </a:r>
            <a:r>
              <a:rPr lang="en-US" b="0" baseline="0" dirty="0" smtClean="0"/>
              <a:t> is automatic, handles by Windows Azure</a:t>
            </a:r>
          </a:p>
          <a:p>
            <a:r>
              <a:rPr lang="en-US" b="0" baseline="0" dirty="0" smtClean="0"/>
              <a:t>The key here is “elasticity”. The ability to automatically scale based on load.</a:t>
            </a:r>
          </a:p>
          <a:p>
            <a:r>
              <a:rPr lang="en-US" b="0" baseline="0" dirty="0" err="1" smtClean="0"/>
              <a:t>Fanout</a:t>
            </a:r>
            <a:r>
              <a:rPr lang="en-US" b="0" baseline="0" dirty="0" smtClean="0"/>
              <a:t> is based on the load. </a:t>
            </a:r>
            <a:r>
              <a:rPr lang="en-US" b="0" baseline="0" dirty="0" err="1" smtClean="0"/>
              <a:t>Fanout</a:t>
            </a:r>
            <a:r>
              <a:rPr lang="en-US" b="0" baseline="0" dirty="0" smtClean="0"/>
              <a:t> isn’t immediate…Windows Azure will wait several seconds to ensure that the load is a true load and not just a temporary spike</a:t>
            </a:r>
          </a:p>
          <a:p>
            <a:r>
              <a:rPr lang="en-US" b="0" baseline="0" dirty="0" smtClean="0"/>
              <a:t>Partitioning is based on Partition Key – the choice of the partition key is critical</a:t>
            </a:r>
          </a:p>
          <a:p>
            <a:r>
              <a:rPr lang="en-US" b="0" baseline="0" dirty="0" smtClean="0"/>
              <a:t>Partitions can be condensed when load increases</a:t>
            </a:r>
          </a:p>
          <a:p>
            <a:r>
              <a:rPr lang="en-US" b="0" baseline="0" dirty="0" smtClean="0"/>
              <a:t>Reads are load balanced against the three replicas</a:t>
            </a:r>
          </a:p>
          <a:p>
            <a:endParaRPr lang="en-US" b="0"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1630912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4982" indent="-174982">
              <a:buFont typeface="Arial" pitchFamily="34" charset="0"/>
              <a:buChar char="•"/>
            </a:pPr>
            <a:r>
              <a:rPr lang="en-US" b="0" dirty="0" smtClean="0"/>
              <a:t>Understand the importance</a:t>
            </a:r>
            <a:r>
              <a:rPr lang="en-US" b="0" baseline="0" dirty="0" smtClean="0"/>
              <a:t> of Windows Azure Table scalability model and how Partition Key and Row Key are critical for table scalability</a:t>
            </a:r>
            <a:endParaRPr lang="en-US" b="0" dirty="0" smtClean="0"/>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dirty="0" smtClean="0"/>
              <a:t>Table entities represent the units of data stored in a table and are similar to rows in a typical relational database table. Each entity defines a collection of properties. Each property is key/value pair defined by its name, value, and the value's data type. Entities must define the following three system properties as part of the property collection:</a:t>
            </a:r>
          </a:p>
          <a:p>
            <a:endParaRPr lang="en-US" b="1" dirty="0" smtClean="0"/>
          </a:p>
          <a:p>
            <a:pPr marL="171450" indent="-171450">
              <a:buFont typeface="Arial" panose="020B0604020202020204" pitchFamily="34" charset="0"/>
              <a:buChar char="•"/>
            </a:pPr>
            <a:r>
              <a:rPr lang="en-US" b="1" dirty="0" err="1" smtClean="0"/>
              <a:t>PartitionKey</a:t>
            </a:r>
            <a:r>
              <a:rPr lang="en-US" dirty="0" smtClean="0"/>
              <a:t> – The </a:t>
            </a:r>
            <a:r>
              <a:rPr lang="en-US" dirty="0" err="1" smtClean="0"/>
              <a:t>PartitionKey</a:t>
            </a:r>
            <a:r>
              <a:rPr lang="en-US" dirty="0" smtClean="0"/>
              <a:t> property stores string values that identify the partition that an entity belongs to. This means that entities with the same </a:t>
            </a:r>
            <a:r>
              <a:rPr lang="en-US" dirty="0" err="1" smtClean="0"/>
              <a:t>PartitionKey</a:t>
            </a:r>
            <a:r>
              <a:rPr lang="en-US" dirty="0" smtClean="0"/>
              <a:t> values belong in the same partition. Partitions, as discussed later, are integral to the scalability of the table.</a:t>
            </a:r>
            <a:br>
              <a:rPr lang="en-US" dirty="0" smtClean="0"/>
            </a:br>
            <a:endParaRPr lang="en-US" dirty="0" smtClean="0"/>
          </a:p>
          <a:p>
            <a:pPr marL="171450" indent="-171450">
              <a:buFont typeface="Arial" panose="020B0604020202020204" pitchFamily="34" charset="0"/>
              <a:buChar char="•"/>
            </a:pPr>
            <a:r>
              <a:rPr lang="en-US" b="1" dirty="0" err="1" smtClean="0"/>
              <a:t>RowKey</a:t>
            </a:r>
            <a:r>
              <a:rPr lang="en-US" dirty="0" smtClean="0"/>
              <a:t> – The </a:t>
            </a:r>
            <a:r>
              <a:rPr lang="en-US" dirty="0" err="1" smtClean="0"/>
              <a:t>RowKey</a:t>
            </a:r>
            <a:r>
              <a:rPr lang="en-US" dirty="0" smtClean="0"/>
              <a:t> property stores string values that uniquely identify entities within each partition.</a:t>
            </a:r>
          </a:p>
          <a:p>
            <a:endParaRPr lang="en-US" b="1" dirty="0" smtClean="0"/>
          </a:p>
          <a:p>
            <a:r>
              <a:rPr lang="en-US" b="1" dirty="0" smtClean="0"/>
              <a:t>Notes</a:t>
            </a:r>
          </a:p>
          <a:p>
            <a:r>
              <a:rPr lang="en-US" dirty="0" smtClean="0"/>
              <a:t>Tables are partitioned to support load balancing across storage nodes. A table's entities are organized by partition. A partition is a consecutive range of entities possessing the same partition key value. The partition key is a unique identifier for the partition within a given table, specified by the </a:t>
            </a:r>
            <a:r>
              <a:rPr lang="en-US" b="1" dirty="0" err="1" smtClean="0"/>
              <a:t>PartitionKey</a:t>
            </a:r>
            <a:r>
              <a:rPr lang="en-US" dirty="0" smtClean="0"/>
              <a:t> property. The partition key forms the first part of an entity's primary key. The partition key may be a string value up to 1 KB in size.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16889188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4961" indent="-174961">
              <a:buFont typeface="Arial" pitchFamily="34" charset="0"/>
              <a:buChar char="•"/>
            </a:pPr>
            <a:r>
              <a:rPr lang="en-US" b="0" dirty="0" smtClean="0"/>
              <a:t>Explain our implementation of Hadoop on Windows Azure</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200" i="1" dirty="0" err="1" smtClean="0"/>
              <a:t>Hadoop</a:t>
            </a:r>
            <a:r>
              <a:rPr lang="en-US" sz="3200" i="1" dirty="0" smtClean="0"/>
              <a:t> based Services for Windows Azure is a service that deploys and provisions clusters in the cloud, providing a software framework designed to manage, analyze and report on big data.</a:t>
            </a:r>
            <a:endParaRPr lang="en-US" sz="3200" i="1" spc="-38" dirty="0" smtClean="0"/>
          </a:p>
          <a:p>
            <a:endParaRPr lang="en-US" sz="900" dirty="0"/>
          </a:p>
          <a:p>
            <a:r>
              <a:rPr lang="en-US" sz="900" b="1" dirty="0"/>
              <a:t>Speaking Points:</a:t>
            </a:r>
          </a:p>
          <a:p>
            <a:r>
              <a:rPr lang="en-US" dirty="0" smtClean="0"/>
              <a:t>Implementing </a:t>
            </a:r>
            <a:r>
              <a:rPr lang="en-US" dirty="0" err="1" smtClean="0"/>
              <a:t>Hadoop</a:t>
            </a:r>
            <a:r>
              <a:rPr lang="en-US" dirty="0" smtClean="0"/>
              <a:t> on Windows Azure as a service in the cloud makes the HDFS/</a:t>
            </a:r>
            <a:r>
              <a:rPr lang="en-US" dirty="0" err="1" smtClean="0"/>
              <a:t>MapReduce</a:t>
            </a:r>
            <a:r>
              <a:rPr lang="en-US" dirty="0" smtClean="0"/>
              <a:t> software framework and related projects available in a simpler, more scalable, and cost efficient environment. </a:t>
            </a:r>
          </a:p>
          <a:p>
            <a:endParaRPr lang="en-US" dirty="0" smtClean="0"/>
          </a:p>
          <a:p>
            <a:r>
              <a:rPr lang="en-US" dirty="0" smtClean="0"/>
              <a:t>To simplify configuring and running </a:t>
            </a:r>
            <a:r>
              <a:rPr lang="en-US" dirty="0" err="1" smtClean="0"/>
              <a:t>Hadoop</a:t>
            </a:r>
            <a:r>
              <a:rPr lang="en-US" dirty="0" smtClean="0"/>
              <a:t> jobs and interacting with the deployed clusters, Microsoft provides JavaScript and Hive consoles. This simplified JavaScript approach enables IT professionals and a wider group of developers to deal with big data management and analysis by providing an accessible path into the </a:t>
            </a:r>
            <a:r>
              <a:rPr lang="en-US" dirty="0" err="1" smtClean="0"/>
              <a:t>Hadoop</a:t>
            </a:r>
            <a:r>
              <a:rPr lang="en-US" dirty="0" smtClean="0"/>
              <a:t> framework.</a:t>
            </a:r>
          </a:p>
          <a:p>
            <a:endParaRPr lang="en-US" b="0" dirty="0" smtClean="0"/>
          </a:p>
          <a:p>
            <a:r>
              <a:rPr lang="en-US" dirty="0" err="1" smtClean="0"/>
              <a:t>Hadoop</a:t>
            </a:r>
            <a:r>
              <a:rPr lang="en-US" baseline="0" dirty="0" smtClean="0"/>
              <a:t> on Azure</a:t>
            </a:r>
            <a:r>
              <a:rPr lang="en-US" dirty="0" smtClean="0"/>
              <a:t> it also provides Open Database Connectivity (ODBC) drivers to integrate Business Intelligence (BI) tools such as Excel, SQL Server Analysis Services, and Reporting Services, facilitating and simplifying end-to-end data analysis.</a:t>
            </a:r>
            <a:endParaRPr lang="en-US" b="0" dirty="0" smtClean="0"/>
          </a:p>
          <a:p>
            <a:endParaRPr lang="en-US" b="0" dirty="0" smtClean="0"/>
          </a:p>
          <a:p>
            <a:r>
              <a:rPr lang="en-US" b="1" dirty="0" smtClean="0"/>
              <a:t>Notes: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8B8B377-799D-4C5C-8604-D79C79548AFB}" type="datetime1">
              <a:rPr lang="en-US" smtClean="0"/>
              <a:t>10/1/2012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36</a:t>
            </a:fld>
            <a:endParaRPr lang="en-US" dirty="0"/>
          </a:p>
        </p:txBody>
      </p:sp>
    </p:spTree>
    <p:extLst>
      <p:ext uri="{BB962C8B-B14F-4D97-AF65-F5344CB8AC3E}">
        <p14:creationId xmlns:p14="http://schemas.microsoft.com/office/powerpoint/2010/main" val="1455950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a:t>Slide Objectives:</a:t>
            </a:r>
          </a:p>
          <a:p>
            <a:pPr marL="174982" indent="-174982">
              <a:buFont typeface="Arial" pitchFamily="34" charset="0"/>
              <a:buChar char="•"/>
            </a:pPr>
            <a:r>
              <a:rPr lang="en-US" dirty="0"/>
              <a:t>Wrap up by summarizing the key themes that we’ve covered </a:t>
            </a:r>
          </a:p>
          <a:p>
            <a:pPr marL="174982" indent="-174982">
              <a:buFont typeface="Arial" pitchFamily="34" charset="0"/>
              <a:buChar char="•"/>
            </a:pPr>
            <a:endParaRPr lang="en-US" dirty="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b="0" i="1" spc="-38" dirty="0" smtClean="0"/>
              <a:t>Windows</a:t>
            </a:r>
            <a:r>
              <a:rPr lang="en-US" sz="3000" b="0" i="1" spc="-38" baseline="0" dirty="0" smtClean="0"/>
              <a:t> Azure is AWESOME!</a:t>
            </a:r>
            <a:endParaRPr lang="en-US" b="1" dirty="0"/>
          </a:p>
          <a:p>
            <a:endParaRPr lang="en-US" dirty="0"/>
          </a:p>
          <a:p>
            <a:r>
              <a:rPr lang="en-US" b="1" dirty="0"/>
              <a:t>Speaking Points:</a:t>
            </a:r>
          </a:p>
          <a:p>
            <a:pPr marL="171450" indent="-171450">
              <a:buFont typeface="Arial" panose="020B0604020202020204" pitchFamily="34" charset="0"/>
              <a:buChar char="•"/>
            </a:pPr>
            <a:r>
              <a:rPr lang="en-US" dirty="0" smtClean="0"/>
              <a:t>Fully</a:t>
            </a:r>
            <a:r>
              <a:rPr lang="en-US" baseline="0" dirty="0" smtClean="0"/>
              <a:t> Managed Services</a:t>
            </a:r>
          </a:p>
          <a:p>
            <a:pPr marL="171450" indent="-171450">
              <a:buFont typeface="Arial" panose="020B0604020202020204" pitchFamily="34" charset="0"/>
              <a:buChar char="•"/>
            </a:pPr>
            <a:r>
              <a:rPr lang="en-US" baseline="0" dirty="0" smtClean="0"/>
              <a:t>Wide array of programming models and languages that developers are already familiar with</a:t>
            </a:r>
          </a:p>
          <a:p>
            <a:pPr marL="171450" indent="-171450">
              <a:buFont typeface="Arial" panose="020B0604020202020204" pitchFamily="34" charset="0"/>
              <a:buChar char="•"/>
            </a:pPr>
            <a:r>
              <a:rPr lang="en-US" baseline="0" dirty="0" smtClean="0"/>
              <a:t>Enterprise high-availability</a:t>
            </a:r>
          </a:p>
          <a:p>
            <a:pPr marL="171450" indent="-171450">
              <a:buFont typeface="Arial" panose="020B0604020202020204" pitchFamily="34" charset="0"/>
              <a:buChar char="•"/>
            </a:pPr>
            <a:r>
              <a:rPr lang="en-US" baseline="0" dirty="0" smtClean="0"/>
              <a:t>Dynamic scalability</a:t>
            </a:r>
          </a:p>
          <a:p>
            <a:pPr marL="171450" indent="-171450">
              <a:buFont typeface="Arial" panose="020B0604020202020204" pitchFamily="34" charset="0"/>
              <a:buChar char="•"/>
            </a:pPr>
            <a:r>
              <a:rPr lang="en-US" baseline="0" dirty="0" smtClean="0"/>
              <a:t>Use the Windows Azure Platform on your terms, that way that best fit your needs, </a:t>
            </a:r>
            <a:endParaRPr lang="en-US" dirty="0" smtClean="0"/>
          </a:p>
          <a:p>
            <a:endParaRPr lang="en-US" dirty="0"/>
          </a:p>
          <a:p>
            <a:r>
              <a:rPr lang="en-US" b="1" dirty="0"/>
              <a:t>Notes:</a:t>
            </a:r>
          </a:p>
          <a:p>
            <a:endParaRPr lang="en-US" dirty="0" smtClean="0"/>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EEDFDD6-DD4E-422A-A1C5-BFC23D737709}" type="datetime1">
              <a:rPr lang="en-US" smtClean="0"/>
              <a:t>10/1/2012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37</a:t>
            </a:fld>
            <a:endParaRPr lang="en-US" dirty="0"/>
          </a:p>
        </p:txBody>
      </p:sp>
    </p:spTree>
    <p:extLst>
      <p:ext uri="{BB962C8B-B14F-4D97-AF65-F5344CB8AC3E}">
        <p14:creationId xmlns:p14="http://schemas.microsoft.com/office/powerpoint/2010/main" val="30492486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SQL</a:t>
            </a:r>
            <a:r>
              <a:rPr lang="en-US" baseline="0" dirty="0" smtClean="0">
                <a:effectLst/>
                <a:latin typeface="Segoe UI" panose="020B0502040204020203" pitchFamily="34" charset="0"/>
              </a:rPr>
              <a:t> Database pricing</a:t>
            </a:r>
          </a:p>
          <a:p>
            <a:pPr rtl="0"/>
            <a:endParaRPr lang="en-US" dirty="0" smtClean="0">
              <a:effectLst/>
            </a:endParaRPr>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b="0" i="1" spc="-38" dirty="0" smtClean="0"/>
              <a:t>Improved pricing </a:t>
            </a:r>
            <a:endParaRPr lang="en-US" b="1" dirty="0" smtClean="0"/>
          </a:p>
          <a:p>
            <a:pPr rtl="0"/>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rPr>
              <a:t>Reduced database rates as of February 2012</a:t>
            </a:r>
          </a:p>
          <a:p>
            <a:pPr rtl="0"/>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r>
              <a:rPr lang="en-US" dirty="0" smtClean="0"/>
              <a:t>http://www.windowsazure.com/en-us/pricing/details/#data-management</a:t>
            </a:r>
          </a:p>
          <a:p>
            <a:r>
              <a:rPr lang="en-US" dirty="0" smtClean="0"/>
              <a:t>http://www.windowsazure.com/en-us/pricing/details/#data-transfers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572467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1100" b="1" dirty="0" smtClean="0"/>
              <a:t>Slide Objectives:</a:t>
            </a:r>
          </a:p>
          <a:p>
            <a:pPr marL="174982" indent="-174982">
              <a:buFont typeface="Arial" pitchFamily="34" charset="0"/>
              <a:buChar char="•"/>
            </a:pPr>
            <a:r>
              <a:rPr lang="en-US" sz="1100" dirty="0" smtClean="0"/>
              <a:t>Define and</a:t>
            </a:r>
            <a:r>
              <a:rPr lang="en-US" sz="1100" baseline="0" dirty="0" smtClean="0"/>
              <a:t> explain the different Windows Azure building blocks available to applications</a:t>
            </a:r>
          </a:p>
          <a:p>
            <a:endParaRPr lang="en-US" sz="1100"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The Windows Azure Platform provides a number of</a:t>
            </a:r>
            <a:r>
              <a:rPr lang="en-US" sz="3000" i="1" spc="-38" baseline="0" dirty="0" smtClean="0"/>
              <a:t> components that provide a</a:t>
            </a:r>
            <a:r>
              <a:rPr lang="en-US" sz="900" i="1" kern="1200" dirty="0" smtClean="0">
                <a:solidFill>
                  <a:schemeClr val="tx1"/>
                </a:solidFill>
                <a:effectLst/>
                <a:latin typeface="Segoe UI" pitchFamily="34" charset="0"/>
                <a:ea typeface="+mn-ea"/>
                <a:cs typeface="+mn-cs"/>
              </a:rPr>
              <a:t>pplication developers the ability to write scalable and highly available services</a:t>
            </a:r>
            <a:r>
              <a:rPr lang="en-US" sz="3000" i="1" spc="-38" baseline="0" dirty="0" smtClean="0"/>
              <a:t>. </a:t>
            </a:r>
            <a:endParaRPr lang="en-US" sz="3200" i="1" spc="-38" dirty="0" smtClean="0"/>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sz="1100" baseline="0" dirty="0" smtClean="0"/>
          </a:p>
          <a:p>
            <a:r>
              <a:rPr lang="en-US" sz="1100" b="1" baseline="0" dirty="0" smtClean="0"/>
              <a:t>Speaking Points:</a:t>
            </a:r>
          </a:p>
          <a:p>
            <a:r>
              <a:rPr lang="en-US" sz="1100" i="0" spc="-38" baseline="0" dirty="0" smtClean="0"/>
              <a:t>This session will discuss four of those components: Big Data, SQL Database, and Windows Azure Tables and Blobs.</a:t>
            </a:r>
            <a:endParaRPr lang="en-US" sz="1100" i="0" baseline="0" dirty="0" smtClean="0"/>
          </a:p>
          <a:p>
            <a:endParaRPr lang="en-US" sz="1100" baseline="0" dirty="0" smtClean="0"/>
          </a:p>
          <a:p>
            <a:r>
              <a:rPr lang="en-US" sz="1100" b="1" baseline="0" dirty="0" smtClean="0"/>
              <a:t>Notes:</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Define and</a:t>
            </a:r>
            <a:r>
              <a:rPr lang="en-US" baseline="0" dirty="0" smtClean="0"/>
              <a:t> explain the characteristics of “Big Data”</a:t>
            </a:r>
          </a:p>
          <a:p>
            <a:endParaRPr lang="en-US" baseline="0" dirty="0" smtClean="0"/>
          </a:p>
          <a:p>
            <a:pPr rtl="0"/>
            <a:r>
              <a:rPr lang="en-US" sz="900" b="1" dirty="0" smtClean="0">
                <a:effectLst/>
                <a:latin typeface="Segoe UI" panose="020B0502040204020203" pitchFamily="34" charset="0"/>
              </a:rPr>
              <a:t>Value Prop:</a:t>
            </a:r>
            <a:endParaRPr lang="en-US" sz="900" dirty="0" smtClean="0">
              <a:effectLst/>
            </a:endParaRPr>
          </a:p>
          <a:p>
            <a:pPr rtl="0"/>
            <a:r>
              <a:rPr lang="en-US" sz="900" dirty="0" smtClean="0"/>
              <a:t>There is a lot of discussion about “Big Data” in the world today.  So what do people mean?   Is it about scale and large volumes?  Not exclusively.  Is it about processing unstructured data like web logs?  No not exclusively.    Is it about a specific computational pattern or method that gives you real-time insight? No, not exclusively. These are all things SQL Server supports today.</a:t>
            </a:r>
          </a:p>
          <a:p>
            <a:pPr rtl="0"/>
            <a:endParaRPr lang="en-US" baseline="0" dirty="0" smtClean="0"/>
          </a:p>
          <a:p>
            <a:r>
              <a:rPr lang="en-US" b="1" baseline="0" dirty="0" smtClean="0"/>
              <a:t>Speaking Points:</a:t>
            </a:r>
          </a:p>
          <a:p>
            <a:r>
              <a:rPr lang="en-US" sz="900" dirty="0" smtClean="0"/>
              <a:t>Often what people are talking about are new specific computational patterns including map reduce, which emerged as a method to process lots of unstructured data in a distributed storage system.  Now, this doesn’t have a monopoly on “Volume”, “Variety” or “Velocity” but does provide some unique capabilities. </a:t>
            </a:r>
          </a:p>
          <a:p>
            <a:r>
              <a:rPr lang="en-US" sz="900" dirty="0" smtClean="0"/>
              <a:t> </a:t>
            </a:r>
          </a:p>
          <a:p>
            <a:r>
              <a:rPr lang="en-US" sz="900" dirty="0" smtClean="0"/>
              <a:t>Microsoft has a unique perspective on Big Data – We are the only major Data Platform vendor who is also in the 100PB club of Cloud providers. We have invested heavily in building and running a big data platform to fuel and drive our business. Microsoft is managing 100’s of Petabytes of data across our online properties.  Adding 8 PBs per month, running 20k jobs per day to run the business.</a:t>
            </a:r>
          </a:p>
          <a:p>
            <a:r>
              <a:rPr lang="en-US" sz="900" dirty="0" smtClean="0"/>
              <a:t> </a:t>
            </a:r>
            <a:r>
              <a:rPr lang="en-US" sz="900" i="1" dirty="0" smtClean="0"/>
              <a:t>&lt;click&gt;</a:t>
            </a:r>
            <a:endParaRPr lang="en-US" sz="900" dirty="0" smtClean="0"/>
          </a:p>
          <a:p>
            <a:r>
              <a:rPr lang="en-US" sz="900" dirty="0" smtClean="0"/>
              <a:t>We are also integrating SQL Server with Big Data and completing the solution by enabling developers to build applications on this data; and connect it through to our end users with our BI tools. So we have a pretty good understanding of how to build and operate one of these infrastructures and connect it thru to developers and end users.</a:t>
            </a:r>
          </a:p>
          <a:p>
            <a:r>
              <a:rPr lang="en-US" sz="900" dirty="0" smtClean="0"/>
              <a:t> </a:t>
            </a:r>
          </a:p>
          <a:p>
            <a:r>
              <a:rPr lang="en-US" sz="900" dirty="0" smtClean="0"/>
              <a:t>Ultimately what we see here is an opportunity to activate data that has lived outside the traditional data platform.   And consistent with our strategy, deliver immersive insights over all data to all users in the tools they are familiar with. </a:t>
            </a:r>
          </a:p>
          <a:p>
            <a:r>
              <a:rPr lang="en-US" sz="900" dirty="0" smtClean="0"/>
              <a:t> </a:t>
            </a:r>
          </a:p>
          <a:p>
            <a:r>
              <a:rPr lang="en-US" sz="900" dirty="0" smtClean="0"/>
              <a:t>Last fall we announced a Big Data strategy that embraces </a:t>
            </a:r>
            <a:r>
              <a:rPr lang="en-US" sz="900" dirty="0" err="1" smtClean="0"/>
              <a:t>Hadoop</a:t>
            </a:r>
            <a:r>
              <a:rPr lang="en-US" sz="900" dirty="0" smtClean="0"/>
              <a:t> for activating this ambient data being born outside the traditional data platform.  </a:t>
            </a:r>
            <a:r>
              <a:rPr lang="en-US" sz="900" dirty="0" err="1" smtClean="0"/>
              <a:t>Hadoop</a:t>
            </a:r>
            <a:r>
              <a:rPr lang="en-US" sz="900" dirty="0" smtClean="0"/>
              <a:t> is the open source implementation of Map Reduce parallel computation engine and environment, and it's used (quite widely now) in the processing of streams of data that go well beyond even the largest enterprise data sets in size. Whether it’s sensor, clickstream, social media, location-based or other data that is generated and collected in large gobs, </a:t>
            </a:r>
            <a:r>
              <a:rPr lang="en-US" sz="900" dirty="0" err="1" smtClean="0"/>
              <a:t>Hadoop</a:t>
            </a:r>
            <a:r>
              <a:rPr lang="en-US" sz="900" dirty="0" smtClean="0"/>
              <a:t> is often on the scene in the service of processing and analyzing it.</a:t>
            </a:r>
          </a:p>
          <a:p>
            <a:r>
              <a:rPr lang="en-US" sz="900" dirty="0" smtClean="0"/>
              <a:t> </a:t>
            </a:r>
          </a:p>
          <a:p>
            <a:r>
              <a:rPr lang="en-US" sz="900" dirty="0" smtClean="0"/>
              <a:t> </a:t>
            </a:r>
          </a:p>
          <a:p>
            <a:r>
              <a:rPr lang="en-US" sz="900" i="1" dirty="0" smtClean="0"/>
              <a:t>&lt;click&gt;</a:t>
            </a:r>
            <a:r>
              <a:rPr lang="en-US" sz="900" dirty="0" smtClean="0"/>
              <a:t>Here’s Microsoft’s Big Data strategy:</a:t>
            </a:r>
          </a:p>
          <a:p>
            <a:r>
              <a:rPr lang="en-US" sz="900" b="1" dirty="0" smtClean="0"/>
              <a:t>Enterprise Ready </a:t>
            </a:r>
            <a:r>
              <a:rPr lang="en-US" sz="900" dirty="0" smtClean="0"/>
              <a:t>– delivering an enterprise class implementation or distribution of </a:t>
            </a:r>
            <a:r>
              <a:rPr lang="en-US" sz="900" dirty="0" err="1" smtClean="0"/>
              <a:t>Hadoop</a:t>
            </a:r>
            <a:r>
              <a:rPr lang="en-US" sz="900" dirty="0" smtClean="0"/>
              <a:t> for Windows Server and Windows Azure, integrated with SQL Server 2012, Active Directory and System Center makes it dramatically easier, efficient and cost effective for your organization to capitalize on the opportunity Big Data can bring to your business. </a:t>
            </a:r>
          </a:p>
          <a:p>
            <a:r>
              <a:rPr lang="en-US" sz="900" dirty="0" smtClean="0"/>
              <a:t> </a:t>
            </a:r>
          </a:p>
          <a:p>
            <a:r>
              <a:rPr lang="en-US" sz="900" dirty="0" smtClean="0"/>
              <a:t>And with the </a:t>
            </a:r>
            <a:r>
              <a:rPr lang="en-US" sz="900" dirty="0" err="1" smtClean="0"/>
              <a:t>Hadoop</a:t>
            </a:r>
            <a:r>
              <a:rPr lang="en-US" sz="900" dirty="0" smtClean="0"/>
              <a:t> distribution for Windows Azure, customers can instantly begin taking advantage of the benefits of Big Data without capital infrastructure or operational costs.</a:t>
            </a:r>
          </a:p>
          <a:p>
            <a:r>
              <a:rPr lang="en-US" sz="900" dirty="0" smtClean="0"/>
              <a:t> </a:t>
            </a:r>
          </a:p>
          <a:p>
            <a:r>
              <a:rPr lang="en-US" sz="900" b="1" dirty="0" smtClean="0"/>
              <a:t>Connected with the World’s Data </a:t>
            </a:r>
            <a:r>
              <a:rPr lang="en-US" sz="900" dirty="0" smtClean="0"/>
              <a:t>– Microsoft’s Big Data solution enables customers to augment their analysis with publicly available data from social media sites such as Twitter and Facebook, and hundreds of trusted data providers on Windows Azure Marketplace.  Azure Marketplace also exposes hundreds of applications and data mining algorithms to help unlock new insights for customers.</a:t>
            </a:r>
          </a:p>
          <a:p>
            <a:r>
              <a:rPr lang="en-US" sz="900" dirty="0" smtClean="0"/>
              <a:t> </a:t>
            </a:r>
          </a:p>
          <a:p>
            <a:r>
              <a:rPr lang="en-US" sz="900" b="1" dirty="0" smtClean="0"/>
              <a:t>Delivering Insights for Everyone with MS BI </a:t>
            </a:r>
            <a:r>
              <a:rPr lang="en-US" sz="900" dirty="0" smtClean="0"/>
              <a:t>– Through deep integration with its BI (</a:t>
            </a:r>
            <a:r>
              <a:rPr lang="en-US" sz="900" dirty="0" err="1" smtClean="0"/>
              <a:t>PowerPivot</a:t>
            </a:r>
            <a:r>
              <a:rPr lang="en-US" sz="900" dirty="0" smtClean="0"/>
              <a:t> and Power View) and EDW tools, Microsoft’s Big Data solution offers customers deep insights on all their structured and unstructured data with the tools they use every day. </a:t>
            </a:r>
          </a:p>
          <a:p>
            <a:endParaRPr lang="en-US" baseline="0" dirty="0" smtClean="0"/>
          </a:p>
          <a:p>
            <a:endParaRPr lang="en-US" baseline="0" dirty="0" smtClean="0"/>
          </a:p>
          <a:p>
            <a:r>
              <a:rPr lang="en-US" b="1" baseline="0" dirty="0" smtClean="0"/>
              <a:t>Notes:</a:t>
            </a:r>
          </a:p>
          <a:p>
            <a:endParaRPr lang="en-US" b="1"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510823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Highlight the four areas</a:t>
            </a:r>
            <a:r>
              <a:rPr lang="en-US" sz="900" baseline="0" dirty="0" smtClean="0"/>
              <a:t> in which this session will focus on</a:t>
            </a:r>
            <a:r>
              <a:rPr lang="en-US" sz="900" dirty="0" smtClean="0"/>
              <a:t>.  </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endParaRPr lang="en-US" sz="3200" spc="-38" dirty="0" smtClean="0"/>
          </a:p>
          <a:p>
            <a:endParaRPr lang="en-US" sz="900" dirty="0" smtClean="0"/>
          </a:p>
          <a:p>
            <a:r>
              <a:rPr lang="en-US" sz="900" b="1" dirty="0" smtClean="0"/>
              <a:t>Speaking Points:</a:t>
            </a:r>
          </a:p>
          <a:p>
            <a:r>
              <a:rPr lang="en-US" sz="900" dirty="0" smtClean="0"/>
              <a:t>This session will cover the following topics:</a:t>
            </a:r>
          </a:p>
          <a:p>
            <a:pPr marL="171450" indent="-171450">
              <a:buFont typeface="Arial" panose="020B0604020202020204" pitchFamily="34" charset="0"/>
              <a:buChar char="•"/>
            </a:pPr>
            <a:r>
              <a:rPr lang="en-US" sz="900" dirty="0" smtClean="0"/>
              <a:t>SQL</a:t>
            </a:r>
            <a:r>
              <a:rPr lang="en-US" sz="900" baseline="0" dirty="0" smtClean="0"/>
              <a:t> Server in a Virtual Machine</a:t>
            </a:r>
          </a:p>
          <a:p>
            <a:pPr marL="171450" indent="-171450">
              <a:buFont typeface="Arial" panose="020B0604020202020204" pitchFamily="34" charset="0"/>
              <a:buChar char="•"/>
            </a:pPr>
            <a:r>
              <a:rPr lang="en-US" sz="900" baseline="0" dirty="0" smtClean="0"/>
              <a:t>Windows Azure SQL Database</a:t>
            </a:r>
          </a:p>
          <a:p>
            <a:pPr marL="171450" indent="-171450">
              <a:buFont typeface="Arial" panose="020B0604020202020204" pitchFamily="34" charset="0"/>
              <a:buChar char="•"/>
            </a:pPr>
            <a:r>
              <a:rPr lang="en-US" sz="900" baseline="0" dirty="0" smtClean="0"/>
              <a:t>Azure Table Storage</a:t>
            </a:r>
          </a:p>
          <a:p>
            <a:pPr marL="171450" indent="-171450">
              <a:buFont typeface="Arial" panose="020B0604020202020204" pitchFamily="34" charset="0"/>
              <a:buChar char="•"/>
            </a:pPr>
            <a:r>
              <a:rPr lang="en-US" sz="900" baseline="0" dirty="0" smtClean="0"/>
              <a:t>Azure Blob Storage</a:t>
            </a:r>
            <a:endParaRPr lang="en-US" sz="900" dirty="0" smtClean="0"/>
          </a:p>
          <a:p>
            <a:endParaRPr lang="en-US" sz="900" dirty="0" smtClean="0"/>
          </a:p>
          <a:p>
            <a:r>
              <a:rPr lang="en-US" sz="900" b="1" dirty="0" smtClean="0"/>
              <a:t>Notes: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007794C-6283-4C70-8975-84D1BBDFE070}" type="datetime1">
              <a:rPr lang="en-US" smtClean="0"/>
              <a:t>10/1/2012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6</a:t>
            </a:fld>
            <a:endParaRPr lang="en-US" dirty="0"/>
          </a:p>
        </p:txBody>
      </p:sp>
    </p:spTree>
    <p:extLst>
      <p:ext uri="{BB962C8B-B14F-4D97-AF65-F5344CB8AC3E}">
        <p14:creationId xmlns:p14="http://schemas.microsoft.com/office/powerpoint/2010/main" val="4211198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Explain the offerings that Microsoft is providing in Azure for storing, querying, and managing data.  </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endParaRPr lang="en-US" sz="3200" spc="-38" dirty="0" smtClean="0"/>
          </a:p>
          <a:p>
            <a:endParaRPr lang="en-US" sz="900" dirty="0" smtClean="0"/>
          </a:p>
          <a:p>
            <a:r>
              <a:rPr lang="en-US" sz="900" b="1" dirty="0" smtClean="0"/>
              <a:t>Speaking Points:</a:t>
            </a:r>
          </a:p>
          <a:p>
            <a:r>
              <a:rPr lang="en-US" sz="900" dirty="0" smtClean="0"/>
              <a:t>Let’s begin</a:t>
            </a:r>
            <a:r>
              <a:rPr lang="en-US" sz="900" baseline="0" dirty="0" smtClean="0"/>
              <a:t> by looking at SQL Server in Virtual machines.</a:t>
            </a:r>
          </a:p>
          <a:p>
            <a:endParaRPr lang="en-US" sz="900" dirty="0" smtClean="0"/>
          </a:p>
          <a:p>
            <a:r>
              <a:rPr lang="en-US" sz="900" b="1" dirty="0" smtClean="0"/>
              <a:t>Notes: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007794C-6283-4C70-8975-84D1BBDFE070}" type="datetime1">
              <a:rPr lang="en-US" smtClean="0"/>
              <a:t>10/1/2012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7</a:t>
            </a:fld>
            <a:endParaRPr lang="en-US" dirty="0"/>
          </a:p>
        </p:txBody>
      </p:sp>
    </p:spTree>
    <p:extLst>
      <p:ext uri="{BB962C8B-B14F-4D97-AF65-F5344CB8AC3E}">
        <p14:creationId xmlns:p14="http://schemas.microsoft.com/office/powerpoint/2010/main" val="4211198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Explain the offerings that Microsoft is providing in Azure for storing, querying, and managing data.  </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a:spcBef>
                <a:spcPct val="0"/>
              </a:spcBef>
            </a:pPr>
            <a:r>
              <a:rPr lang="en-US" i="1" dirty="0" smtClean="0"/>
              <a:t>Microsoft provides a</a:t>
            </a:r>
            <a:r>
              <a:rPr lang="en-US" i="1" baseline="0" dirty="0" smtClean="0"/>
              <a:t> continuous solution from private cloud to the public cloud. No matter where you are on your technology roadmap we have a solution to fit your needs. </a:t>
            </a:r>
          </a:p>
          <a:p>
            <a:pPr>
              <a:spcBef>
                <a:spcPct val="0"/>
              </a:spcBef>
            </a:pPr>
            <a:r>
              <a:rPr lang="en-US" i="1" baseline="0" dirty="0" smtClean="0"/>
              <a:t>We are a trusted advisor and platform in the traditional enterprise and ISV space and with the new </a:t>
            </a:r>
            <a:r>
              <a:rPr lang="en-US" i="1" baseline="0" dirty="0" err="1" smtClean="0"/>
              <a:t>IaaS</a:t>
            </a:r>
            <a:r>
              <a:rPr lang="en-US" i="1" baseline="0" dirty="0" smtClean="0"/>
              <a:t> offering we are making it easier to bring this same level of trust and ease of use to the public cloud. </a:t>
            </a:r>
            <a:endParaRPr lang="en-US" i="1" dirty="0" smtClean="0"/>
          </a:p>
          <a:p>
            <a:endParaRPr lang="en-US" sz="900" dirty="0" smtClean="0"/>
          </a:p>
          <a:p>
            <a:r>
              <a:rPr lang="en-US" sz="900" b="1" dirty="0" smtClean="0"/>
              <a:t>Speaking Points:</a:t>
            </a:r>
          </a:p>
          <a:p>
            <a:r>
              <a:rPr lang="en-US" sz="900" dirty="0" smtClean="0"/>
              <a:t>Microsoft’s new </a:t>
            </a:r>
            <a:r>
              <a:rPr lang="en-US" sz="900" dirty="0" err="1" smtClean="0"/>
              <a:t>Iaas</a:t>
            </a:r>
            <a:r>
              <a:rPr lang="en-US" sz="900" dirty="0" smtClean="0"/>
              <a:t> offerings make it easier to get into the</a:t>
            </a:r>
            <a:r>
              <a:rPr lang="en-US" sz="900" baseline="0" dirty="0" smtClean="0"/>
              <a:t> cloud. For example: </a:t>
            </a:r>
            <a:endParaRPr lang="en-US" sz="900" dirty="0" smtClean="0"/>
          </a:p>
          <a:p>
            <a:endParaRPr lang="en-US" sz="900" dirty="0" smtClean="0"/>
          </a:p>
          <a:p>
            <a:r>
              <a:rPr lang="en-US" dirty="0" smtClean="0"/>
              <a:t>Easily deploy and run Windows Server and Linux virtual machines in minutes. </a:t>
            </a:r>
          </a:p>
          <a:p>
            <a:r>
              <a:rPr lang="en-US" dirty="0" smtClean="0"/>
              <a:t>Migrate workloads without having to change existing code.</a:t>
            </a:r>
          </a:p>
          <a:p>
            <a:r>
              <a:rPr lang="en-US" dirty="0" smtClean="0"/>
              <a:t>Securely connect your on-premises corporate network to virtual machines running in the public cloud.</a:t>
            </a:r>
          </a:p>
          <a:p>
            <a:endParaRPr lang="en-US" sz="900" dirty="0" smtClean="0"/>
          </a:p>
          <a:p>
            <a:r>
              <a:rPr lang="en-US" sz="900" b="1" dirty="0" smtClean="0"/>
              <a:t>Notes:</a:t>
            </a:r>
          </a:p>
          <a:p>
            <a:pPr>
              <a:spcBef>
                <a:spcPct val="0"/>
              </a:spcBef>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a:p>
        </p:txBody>
      </p:sp>
    </p:spTree>
    <p:extLst>
      <p:ext uri="{BB962C8B-B14F-4D97-AF65-F5344CB8AC3E}">
        <p14:creationId xmlns:p14="http://schemas.microsoft.com/office/powerpoint/2010/main" val="392676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pPr defTabSz="933199">
              <a:spcAft>
                <a:spcPts val="340"/>
              </a:spcAft>
              <a:defRPr/>
            </a:pPr>
            <a:r>
              <a:rPr lang="en-US" sz="900" b="1" dirty="0"/>
              <a:t>Slide Objectives:</a:t>
            </a:r>
          </a:p>
          <a:p>
            <a:pPr marL="174982" indent="-174982">
              <a:buFont typeface="Arial" pitchFamily="34" charset="0"/>
              <a:buChar char="•"/>
            </a:pPr>
            <a:r>
              <a:rPr lang="en-US" sz="900" dirty="0"/>
              <a:t>Explain the benefits of Virtual Machines + SQL </a:t>
            </a:r>
            <a:r>
              <a:rPr lang="en-US" sz="900" dirty="0" smtClean="0"/>
              <a:t>Server</a:t>
            </a:r>
          </a:p>
          <a:p>
            <a:pPr marL="0" indent="0">
              <a:buFont typeface="Arial" pitchFamily="34" charset="0"/>
              <a:buNone/>
            </a:pPr>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endParaRPr lang="en-US" sz="900" dirty="0"/>
          </a:p>
          <a:p>
            <a:endParaRPr lang="en-US" sz="900" dirty="0"/>
          </a:p>
          <a:p>
            <a:r>
              <a:rPr lang="en-US" sz="900" b="1" dirty="0"/>
              <a:t>Speaking Points:</a:t>
            </a:r>
          </a:p>
          <a:p>
            <a:pPr marL="174982" indent="-174982">
              <a:buFont typeface="Arial" pitchFamily="34" charset="0"/>
              <a:buChar char="•"/>
            </a:pPr>
            <a:r>
              <a:rPr lang="en-US" dirty="0" smtClean="0"/>
              <a:t>Full SQL Server Capability</a:t>
            </a:r>
          </a:p>
          <a:p>
            <a:pPr marL="392350" lvl="1" indent="-174982"/>
            <a:r>
              <a:rPr lang="en-US" sz="900" dirty="0">
                <a:solidFill>
                  <a:srgbClr val="FFFFFF">
                    <a:alpha val="99000"/>
                  </a:srgbClr>
                </a:solidFill>
                <a:cs typeface="Segoe UI" pitchFamily="34" charset="0"/>
              </a:rPr>
              <a:t>High Availability of Database with AlwaysOn Availability Groups</a:t>
            </a:r>
            <a:endParaRPr lang="en-US" dirty="0" smtClean="0"/>
          </a:p>
          <a:p>
            <a:pPr marL="392350" lvl="1" indent="-174982"/>
            <a:r>
              <a:rPr lang="en-US" sz="900" dirty="0">
                <a:solidFill>
                  <a:srgbClr val="FFFFFF">
                    <a:alpha val="99000"/>
                  </a:srgbClr>
                </a:solidFill>
                <a:cs typeface="Segoe UI" pitchFamily="34" charset="0"/>
              </a:rPr>
              <a:t>Advanced Security (Transparent data encryption &amp; auditing)</a:t>
            </a:r>
            <a:endParaRPr lang="en-US" dirty="0" smtClean="0"/>
          </a:p>
          <a:p>
            <a:pPr marL="392350" lvl="1" indent="-174982"/>
            <a:r>
              <a:rPr lang="en-US" sz="900" dirty="0">
                <a:solidFill>
                  <a:srgbClr val="FFFFFF">
                    <a:alpha val="99000"/>
                  </a:srgbClr>
                </a:solidFill>
                <a:cs typeface="Segoe UI" pitchFamily="34" charset="0"/>
              </a:rPr>
              <a:t>Full Business Intelligence Functionality</a:t>
            </a:r>
            <a:endParaRPr lang="en-US" dirty="0" smtClean="0"/>
          </a:p>
          <a:p>
            <a:pPr marL="174982" indent="-174982">
              <a:buFont typeface="Arial" pitchFamily="34" charset="0"/>
              <a:buChar char="•"/>
            </a:pPr>
            <a:r>
              <a:rPr lang="en-US" dirty="0" smtClean="0"/>
              <a:t>Low TCO for Existing Apps</a:t>
            </a:r>
          </a:p>
          <a:p>
            <a:pPr marL="392350" lvl="1" indent="-174982"/>
            <a:r>
              <a:rPr lang="en-US" sz="900" dirty="0">
                <a:solidFill>
                  <a:srgbClr val="FFFFFF">
                    <a:alpha val="99000"/>
                  </a:srgbClr>
                </a:solidFill>
                <a:cs typeface="Segoe UI" pitchFamily="34" charset="0"/>
              </a:rPr>
              <a:t>No App Changes Required</a:t>
            </a:r>
            <a:endParaRPr lang="en-US" dirty="0" smtClean="0"/>
          </a:p>
          <a:p>
            <a:pPr marL="392350" lvl="1" indent="-174982"/>
            <a:r>
              <a:rPr lang="en-US" sz="900" dirty="0">
                <a:solidFill>
                  <a:srgbClr val="FFFFFF">
                    <a:alpha val="99000"/>
                  </a:srgbClr>
                </a:solidFill>
                <a:cs typeface="Segoe UI" pitchFamily="34" charset="0"/>
              </a:rPr>
              <a:t>Familiar Development tools</a:t>
            </a:r>
            <a:endParaRPr lang="en-US" dirty="0" smtClean="0"/>
          </a:p>
          <a:p>
            <a:pPr marL="392350" lvl="1" indent="-174982"/>
            <a:r>
              <a:rPr lang="en-US" sz="900" dirty="0">
                <a:solidFill>
                  <a:srgbClr val="FFFFFF">
                    <a:alpha val="99000"/>
                  </a:srgbClr>
                </a:solidFill>
                <a:cs typeface="Segoe UI" pitchFamily="34" charset="0"/>
              </a:rPr>
              <a:t>Library of VM Templates</a:t>
            </a:r>
            <a:endParaRPr lang="en-US" dirty="0" smtClean="0"/>
          </a:p>
          <a:p>
            <a:pPr marL="174982" indent="-174982">
              <a:buFont typeface="Arial" pitchFamily="34" charset="0"/>
              <a:buChar char="•"/>
            </a:pPr>
            <a:r>
              <a:rPr lang="en-US" dirty="0" smtClean="0"/>
              <a:t>Flexibilit</a:t>
            </a:r>
            <a:r>
              <a:rPr lang="en-US" baseline="0" dirty="0" smtClean="0"/>
              <a:t>y and Control</a:t>
            </a:r>
          </a:p>
          <a:p>
            <a:pPr marL="392350" lvl="1" indent="-174982"/>
            <a:r>
              <a:rPr lang="en-US" sz="900" dirty="0">
                <a:solidFill>
                  <a:srgbClr val="FFFFFF">
                    <a:alpha val="99000"/>
                  </a:srgbClr>
                </a:solidFill>
                <a:cs typeface="Segoe UI" pitchFamily="34" charset="0"/>
              </a:rPr>
              <a:t>Full Control of Virtual Machine</a:t>
            </a:r>
            <a:endParaRPr lang="en-US" baseline="0" dirty="0" smtClean="0"/>
          </a:p>
          <a:p>
            <a:pPr marL="392350" lvl="1" indent="-174982"/>
            <a:r>
              <a:rPr lang="en-US" sz="900" dirty="0">
                <a:solidFill>
                  <a:srgbClr val="FFFFFF">
                    <a:alpha val="99000"/>
                  </a:srgbClr>
                </a:solidFill>
                <a:cs typeface="Segoe UI" pitchFamily="34" charset="0"/>
              </a:rPr>
              <a:t>Common Identity (Active Directory Integration)</a:t>
            </a:r>
            <a:endParaRPr lang="en-US" baseline="0" dirty="0" smtClean="0"/>
          </a:p>
          <a:p>
            <a:pPr marL="174982" indent="-174982">
              <a:buFont typeface="Arial" pitchFamily="34" charset="0"/>
              <a:buChar char="•"/>
            </a:pPr>
            <a:r>
              <a:rPr lang="en-US" baseline="0" dirty="0" smtClean="0"/>
              <a:t>Managed Infrastructure</a:t>
            </a:r>
          </a:p>
          <a:p>
            <a:pPr marL="392350" lvl="1" indent="-174982"/>
            <a:r>
              <a:rPr lang="en-US" sz="900" dirty="0">
                <a:solidFill>
                  <a:srgbClr val="FFFFFF">
                    <a:alpha val="99000"/>
                  </a:srgbClr>
                </a:solidFill>
                <a:cs typeface="Segoe UI" pitchFamily="34" charset="0"/>
              </a:rPr>
              <a:t>Fully Managed Infrastructure</a:t>
            </a:r>
            <a:endParaRPr lang="en-US" baseline="0" dirty="0" smtClean="0"/>
          </a:p>
          <a:p>
            <a:pPr marL="392350" lvl="1" indent="-174982"/>
            <a:r>
              <a:rPr lang="en-US" sz="900" dirty="0">
                <a:solidFill>
                  <a:srgbClr val="FFFFFF">
                    <a:alpha val="99000"/>
                  </a:srgbClr>
                </a:solidFill>
                <a:cs typeface="Segoe UI" pitchFamily="34" charset="0"/>
              </a:rPr>
              <a:t>99.9% SLA for Virtual Machine</a:t>
            </a:r>
            <a:endParaRPr lang="en-US" baseline="0" dirty="0" smtClean="0"/>
          </a:p>
          <a:p>
            <a:pPr marL="392350" lvl="1" indent="-174982"/>
            <a:r>
              <a:rPr lang="en-US" sz="900" dirty="0">
                <a:solidFill>
                  <a:srgbClr val="FFFFFF">
                    <a:alpha val="99000"/>
                  </a:srgbClr>
                </a:solidFill>
                <a:cs typeface="Segoe UI" pitchFamily="34" charset="0"/>
              </a:rPr>
              <a:t>Single Pane of Glass to Manage with System Center 2012</a:t>
            </a:r>
            <a:endParaRPr lang="en-US" dirty="0" smtClean="0"/>
          </a:p>
          <a:p>
            <a:endParaRPr lang="en-US" sz="900" dirty="0"/>
          </a:p>
          <a:p>
            <a:r>
              <a:rPr lang="en-US" sz="900" b="1" dirty="0"/>
              <a:t>Notes:</a:t>
            </a:r>
          </a:p>
          <a:p>
            <a:endParaRPr lang="en-US" dirty="0">
              <a:latin typeface="Segoe UI"/>
            </a:endParaRPr>
          </a:p>
        </p:txBody>
      </p:sp>
      <p:sp>
        <p:nvSpPr>
          <p:cNvPr id="4" name="Slide Number Placeholder 3"/>
          <p:cNvSpPr>
            <a:spLocks noGrp="1"/>
          </p:cNvSpPr>
          <p:nvPr>
            <p:ph type="sldNum" sz="quarter" idx="10"/>
          </p:nvPr>
        </p:nvSpPr>
        <p:spPr/>
        <p:txBody>
          <a:bodyPr/>
          <a:lstStyle/>
          <a:p>
            <a:fld id="{89D5A5AB-9D22-4354-8089-2AE811D4E282}" type="slidenum">
              <a:rPr lang="en-US" smtClean="0">
                <a:solidFill>
                  <a:prstClr val="black"/>
                </a:solidFill>
                <a:latin typeface="Segoe UI"/>
              </a:rPr>
              <a:pPr/>
              <a:t>9</a:t>
            </a:fld>
            <a:endParaRPr lang="en-US" dirty="0">
              <a:solidFill>
                <a:prstClr val="black"/>
              </a:solidFill>
              <a:latin typeface="Segoe UI"/>
            </a:endParaRPr>
          </a:p>
        </p:txBody>
      </p:sp>
    </p:spTree>
    <p:extLst>
      <p:ext uri="{BB962C8B-B14F-4D97-AF65-F5344CB8AC3E}">
        <p14:creationId xmlns:p14="http://schemas.microsoft.com/office/powerpoint/2010/main" val="354523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0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jpg"/><Relationship Id="rId1" Type="http://schemas.openxmlformats.org/officeDocument/2006/relationships/slideMaster" Target="../slideMasters/slideMaster7.xml"/><Relationship Id="rId6" Type="http://schemas.microsoft.com/office/2007/relationships/hdphoto" Target="../media/hdphoto5.wdp"/><Relationship Id="rId5" Type="http://schemas.openxmlformats.org/officeDocument/2006/relationships/image" Target="../media/image5.png"/><Relationship Id="rId4" Type="http://schemas.microsoft.com/office/2007/relationships/hdphoto" Target="../media/hdphoto7.wdp"/></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4.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639015"/>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426201"/>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117470268"/>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5273157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96451846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56710406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59096568"/>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98608170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108122318"/>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6" name="Freeform 11"/>
          <p:cNvSpPr>
            <a:spLocks noEditPoints="1"/>
          </p:cNvSpPr>
          <p:nvPr userDrawn="1"/>
        </p:nvSpPr>
        <p:spPr bwMode="black">
          <a:xfrm>
            <a:off x="928715" y="2838266"/>
            <a:ext cx="2422498" cy="2400670"/>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42130244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212281985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Tree>
    <p:extLst>
      <p:ext uri="{BB962C8B-B14F-4D97-AF65-F5344CB8AC3E}">
        <p14:creationId xmlns:p14="http://schemas.microsoft.com/office/powerpoint/2010/main" val="625942594"/>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dirty="0">
                <a:solidFill>
                  <a:srgbClr val="292929"/>
                </a:solidFill>
              </a:endParaRPr>
            </a:p>
          </p:txBody>
        </p:sp>
      </p:grpSp>
    </p:spTree>
    <p:extLst>
      <p:ext uri="{BB962C8B-B14F-4D97-AF65-F5344CB8AC3E}">
        <p14:creationId xmlns:p14="http://schemas.microsoft.com/office/powerpoint/2010/main" val="41491774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dirty="0">
              <a:solidFill>
                <a:srgbClr val="292929"/>
              </a:solidFill>
            </a:endParaRPr>
          </a:p>
        </p:txBody>
      </p:sp>
    </p:spTree>
    <p:extLst>
      <p:ext uri="{BB962C8B-B14F-4D97-AF65-F5344CB8AC3E}">
        <p14:creationId xmlns:p14="http://schemas.microsoft.com/office/powerpoint/2010/main" val="4058081987"/>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dirty="0">
                <a:solidFill>
                  <a:srgbClr val="292929"/>
                </a:solidFill>
              </a:endParaRPr>
            </a:p>
          </p:txBody>
        </p:sp>
      </p:grpSp>
    </p:spTree>
    <p:extLst>
      <p:ext uri="{BB962C8B-B14F-4D97-AF65-F5344CB8AC3E}">
        <p14:creationId xmlns:p14="http://schemas.microsoft.com/office/powerpoint/2010/main" val="3308039192"/>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251705206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5379998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93314486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072091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9226689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Consolas" pitchFamily="49"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cs typeface="Consolas" pitchFamily="49" charset="0"/>
              </a:defRPr>
            </a:lvl1pPr>
            <a:lvl2pPr>
              <a:defRPr>
                <a:latin typeface="+mj-lt"/>
                <a:cs typeface="Consolas" pitchFamily="49" charset="0"/>
              </a:defRPr>
            </a:lvl2pPr>
            <a:lvl3pPr>
              <a:defRPr>
                <a:latin typeface="+mj-lt"/>
                <a:cs typeface="Consolas" pitchFamily="49" charset="0"/>
              </a:defRPr>
            </a:lvl3pPr>
            <a:lvl4pPr>
              <a:defRPr>
                <a:latin typeface="+mj-lt"/>
                <a:cs typeface="Consolas" pitchFamily="49" charset="0"/>
              </a:defRPr>
            </a:lvl4pPr>
            <a:lvl5pPr>
              <a:defRPr>
                <a:latin typeface="+mj-lt"/>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441" y="6356351"/>
            <a:ext cx="2844059" cy="365125"/>
          </a:xfrm>
          <a:prstGeom prst="rect">
            <a:avLst/>
          </a:prstGeom>
        </p:spPr>
        <p:txBody>
          <a:bodyPr/>
          <a:lstStyle>
            <a:lvl1pPr>
              <a:defRPr>
                <a:latin typeface="Consolas" pitchFamily="49" charset="0"/>
                <a:cs typeface="Consolas" pitchFamily="49" charset="0"/>
              </a:defRPr>
            </a:lvl1pPr>
          </a:lstStyle>
          <a:p>
            <a:pPr defTabSz="914363"/>
            <a:fld id="{D7CE58A2-1EDC-45F0-BACE-E3574D82C834}" type="datetimeFigureOut">
              <a:rPr lang="en-US" sz="1800" smtClean="0">
                <a:solidFill>
                  <a:srgbClr val="292929"/>
                </a:solidFill>
              </a:rPr>
              <a:pPr defTabSz="914363"/>
              <a:t>10/1/2012</a:t>
            </a:fld>
            <a:endParaRPr lang="en-US" sz="1800">
              <a:solidFill>
                <a:srgbClr val="292929"/>
              </a:solidFill>
            </a:endParaRPr>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lvl1pPr>
              <a:defRPr>
                <a:latin typeface="Consolas" pitchFamily="49" charset="0"/>
                <a:cs typeface="Consolas" pitchFamily="49" charset="0"/>
              </a:defRPr>
            </a:lvl1pPr>
          </a:lstStyle>
          <a:p>
            <a:pPr defTabSz="914363"/>
            <a:endParaRPr lang="en-US" sz="1800">
              <a:solidFill>
                <a:srgbClr val="292929"/>
              </a:solidFill>
            </a:endParaRPr>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lvl1pPr>
              <a:defRPr>
                <a:latin typeface="Consolas" pitchFamily="49" charset="0"/>
                <a:cs typeface="Consolas" pitchFamily="49" charset="0"/>
              </a:defRPr>
            </a:lvl1pPr>
          </a:lstStyle>
          <a:p>
            <a:pPr defTabSz="914363"/>
            <a:fld id="{ECD6441B-9D70-431A-83BF-3759963F38CF}" type="slidenum">
              <a:rPr lang="en-US" sz="1800" smtClean="0">
                <a:solidFill>
                  <a:srgbClr val="292929"/>
                </a:solidFill>
              </a:rPr>
              <a:pPr defTabSz="914363"/>
              <a:t>‹#›</a:t>
            </a:fld>
            <a:endParaRPr lang="en-US" sz="1800">
              <a:solidFill>
                <a:srgbClr val="292929"/>
              </a:solidFill>
            </a:endParaRPr>
          </a:p>
        </p:txBody>
      </p:sp>
    </p:spTree>
    <p:extLst>
      <p:ext uri="{BB962C8B-B14F-4D97-AF65-F5344CB8AC3E}">
        <p14:creationId xmlns:p14="http://schemas.microsoft.com/office/powerpoint/2010/main" val="1464901567"/>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111347"/>
          </a:xfrm>
          <a:prstGeom prst="rect">
            <a:avLst/>
          </a:prstGeom>
        </p:spPr>
        <p:txBody>
          <a:bodyPr/>
          <a:lstStyle>
            <a:lvl1pPr marL="284152" indent="-284152">
              <a:buFont typeface="Wingdings" pitchFamily="2" charset="2"/>
              <a:buChar char=""/>
              <a:defRPr sz="4000"/>
            </a:lvl1pPr>
            <a:lvl2pPr marL="517504" indent="-233354">
              <a:buFont typeface="Wingdings" pitchFamily="2" charset="2"/>
              <a:buChar char=""/>
              <a:defRPr>
                <a:latin typeface="+mn-lt"/>
              </a:defRPr>
            </a:lvl2pPr>
            <a:lvl3pPr marL="741332" indent="-223829">
              <a:buFont typeface="Wingdings" pitchFamily="2" charset="2"/>
              <a:buChar char=""/>
              <a:tabLst/>
              <a:defRPr>
                <a:latin typeface="+mn-lt"/>
              </a:defRPr>
            </a:lvl3pPr>
            <a:lvl4pPr marL="914361" indent="-173031">
              <a:buFont typeface="Wingdings" pitchFamily="2" charset="2"/>
              <a:buChar char=""/>
              <a:defRPr>
                <a:latin typeface="+mn-lt"/>
              </a:defRPr>
            </a:lvl4pPr>
            <a:lvl5pPr marL="1087392" indent="-17303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979161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5"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3624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99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170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66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721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310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1047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789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0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467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134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506496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6"/>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09605100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19802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0410307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098745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933748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8777923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87268343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555929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300001132"/>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76397276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41983445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9887242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20856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353416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3066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627014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82786908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1967588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1741654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486995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8956008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46493448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9485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8"/>
            <a:ext cx="4206240"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pPr marL="0" marR="0" lvl="0" indent="0" algn="l" defTabSz="91424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24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4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967318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8"/>
            <a:ext cx="4206240"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pPr marL="0" marR="0" lvl="0" indent="0" algn="l" defTabSz="91424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24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4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0627448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8"/>
            <a:ext cx="4206240"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pPr marL="0" marR="0" lvl="0" indent="0" algn="l" defTabSz="914249"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249"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49"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09437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9119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574158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79878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057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0653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0064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78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650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209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59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969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742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1183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9583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57452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82848702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7611824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3446931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155948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4060733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2738740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lvl="0" defTabSz="1218936"/>
            <a:endParaRPr lang="en-US" sz="16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14760543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845344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487558980"/>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818150449"/>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88298454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8284328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343940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620938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850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58853542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879424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942365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5160789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764028349"/>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507285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750375196"/>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592001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728090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5444050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26632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theme" Target="../theme/theme5.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theme" Target="../theme/theme6.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theme" Target="../theme/theme7.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2" r:id="rId1"/>
    <p:sldLayoutId id="2147483696" r:id="rId2"/>
    <p:sldLayoutId id="2147483768" r:id="rId3"/>
    <p:sldLayoutId id="2147483698" r:id="rId4"/>
    <p:sldLayoutId id="2147483699" r:id="rId5"/>
    <p:sldLayoutId id="2147483700" r:id="rId6"/>
    <p:sldLayoutId id="2147483701" r:id="rId7"/>
    <p:sldLayoutId id="2147483780" r:id="rId8"/>
    <p:sldLayoutId id="2147483774" r:id="rId9"/>
    <p:sldLayoutId id="2147483775" r:id="rId10"/>
    <p:sldLayoutId id="2147483776" r:id="rId11"/>
    <p:sldLayoutId id="2147483777" r:id="rId12"/>
    <p:sldLayoutId id="2147483778" r:id="rId13"/>
    <p:sldLayoutId id="2147483748" r:id="rId14"/>
    <p:sldLayoutId id="2147483779" r:id="rId15"/>
    <p:sldLayoutId id="2147483702" r:id="rId16"/>
    <p:sldLayoutId id="2147483703" r:id="rId17"/>
    <p:sldLayoutId id="2147483704" r:id="rId18"/>
    <p:sldLayoutId id="2147483781" r:id="rId1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2"/>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25"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38" indent="-7937" algn="l" defTabSz="914325"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39" indent="-7937" algn="l" defTabSz="914325"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963" indent="7937" algn="l" defTabSz="914325"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988" indent="0" algn="l" defTabSz="914325"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0240842"/>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 id="2147483810" r:id="rId28"/>
    <p:sldLayoutId id="2147483853" r:id="rId2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86398637"/>
      </p:ext>
    </p:extLst>
  </p:cSld>
  <p:clrMap bg1="dk1" tx1="lt1" bg2="dk2" tx2="lt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gradFill>
            <a:gsLst>
              <a:gs pos="1250">
                <a:schemeClr val="tx1"/>
              </a:gs>
              <a:gs pos="100000">
                <a:schemeClr val="tx1"/>
              </a:gs>
            </a:gsLst>
            <a:lin ang="5400000" scaled="0"/>
          </a:gra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gradFill>
            <a:gsLst>
              <a:gs pos="1250">
                <a:schemeClr val="tx1"/>
              </a:gs>
              <a:gs pos="100000">
                <a:schemeClr val="tx1"/>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684128"/>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19831424"/>
      </p:ext>
    </p:extLst>
  </p:cSld>
  <p:clrMap bg1="dk1" tx1="lt1" bg2="dk2" tx2="lt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7199108"/>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46.pn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42.emf"/><Relationship Id="rId2" Type="http://schemas.openxmlformats.org/officeDocument/2006/relationships/tags" Target="../tags/tag11.xml"/><Relationship Id="rId1" Type="http://schemas.openxmlformats.org/officeDocument/2006/relationships/vmlDrawing" Target="../drawings/vmlDrawing2.vml"/><Relationship Id="rId6" Type="http://schemas.openxmlformats.org/officeDocument/2006/relationships/tags" Target="../tags/tag15.xml"/><Relationship Id="rId11" Type="http://schemas.openxmlformats.org/officeDocument/2006/relationships/oleObject" Target="../embeddings/oleObject2.bin"/><Relationship Id="rId5" Type="http://schemas.openxmlformats.org/officeDocument/2006/relationships/tags" Target="../tags/tag14.xml"/><Relationship Id="rId15" Type="http://schemas.openxmlformats.org/officeDocument/2006/relationships/image" Target="../media/image39.png"/><Relationship Id="rId10" Type="http://schemas.openxmlformats.org/officeDocument/2006/relationships/notesSlide" Target="../notesSlides/notesSlide10.xml"/><Relationship Id="rId4" Type="http://schemas.openxmlformats.org/officeDocument/2006/relationships/tags" Target="../tags/tag13.xml"/><Relationship Id="rId9" Type="http://schemas.openxmlformats.org/officeDocument/2006/relationships/slideLayout" Target="../slideLayouts/slideLayout44.xml"/><Relationship Id="rId14" Type="http://schemas.microsoft.com/office/2007/relationships/hdphoto" Target="../media/hdphoto1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wmf"/></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85.xml"/><Relationship Id="rId4" Type="http://schemas.microsoft.com/office/2007/relationships/hdphoto" Target="../media/hdphoto13.wdp"/></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85.xml"/><Relationship Id="rId4" Type="http://schemas.microsoft.com/office/2007/relationships/hdphoto" Target="../media/hdphoto14.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4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w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4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0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49.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44.xml"/><Relationship Id="rId4" Type="http://schemas.microsoft.com/office/2007/relationships/hdphoto" Target="../media/hdphoto8.wdp"/></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4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wmf"/></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4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wmf"/></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notesSlide" Target="../notesSlides/notesSlide9.xml"/><Relationship Id="rId18" Type="http://schemas.openxmlformats.org/officeDocument/2006/relationships/image" Target="../media/image44.png"/><Relationship Id="rId3" Type="http://schemas.openxmlformats.org/officeDocument/2006/relationships/tags" Target="../tags/tag2.xml"/><Relationship Id="rId21" Type="http://schemas.microsoft.com/office/2007/relationships/hdphoto" Target="../media/hdphoto11.wdp"/><Relationship Id="rId7" Type="http://schemas.openxmlformats.org/officeDocument/2006/relationships/tags" Target="../tags/tag6.xml"/><Relationship Id="rId12" Type="http://schemas.openxmlformats.org/officeDocument/2006/relationships/slideLayout" Target="../slideLayouts/slideLayout44.xml"/><Relationship Id="rId17" Type="http://schemas.microsoft.com/office/2007/relationships/hdphoto" Target="../media/hdphoto9.wdp"/><Relationship Id="rId2" Type="http://schemas.openxmlformats.org/officeDocument/2006/relationships/tags" Target="../tags/tag1.xml"/><Relationship Id="rId16" Type="http://schemas.openxmlformats.org/officeDocument/2006/relationships/image" Target="../media/image43.png"/><Relationship Id="rId20" Type="http://schemas.openxmlformats.org/officeDocument/2006/relationships/image" Target="../media/image45.png"/><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tags" Target="../tags/tag10.xml"/><Relationship Id="rId5" Type="http://schemas.openxmlformats.org/officeDocument/2006/relationships/tags" Target="../tags/tag4.xml"/><Relationship Id="rId15" Type="http://schemas.openxmlformats.org/officeDocument/2006/relationships/image" Target="../media/image42.emf"/><Relationship Id="rId10" Type="http://schemas.openxmlformats.org/officeDocument/2006/relationships/tags" Target="../tags/tag9.xml"/><Relationship Id="rId19" Type="http://schemas.microsoft.com/office/2007/relationships/hdphoto" Target="../media/hdphoto10.wdp"/><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73642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a:spLocks/>
          </p:cNvSpPr>
          <p:nvPr>
            <p:custDataLst>
              <p:tags r:id="rId2"/>
            </p:custDataLst>
          </p:nvPr>
        </p:nvSpPr>
        <p:spPr bwMode="auto">
          <a:xfrm>
            <a:off x="6119806" y="4027475"/>
            <a:ext cx="2437765" cy="2297127"/>
          </a:xfrm>
          <a:prstGeom prst="rect">
            <a:avLst/>
          </a:prstGeom>
          <a:solidFill>
            <a:schemeClr val="accent1"/>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60947" tIns="1340829" rIns="60947" bIns="137155" numCol="1" rtlCol="0" anchor="b" anchorCtr="0" compatLnSpc="1">
            <a:prstTxWarp prst="textNoShape">
              <a:avLst/>
            </a:prstTxWarp>
            <a:noAutofit/>
          </a:bodyPr>
          <a:lstStyle/>
          <a:p>
            <a:pPr defTabSz="1624265" fontAlgn="base">
              <a:spcBef>
                <a:spcPts val="1120"/>
              </a:spcBef>
              <a:spcAft>
                <a:spcPct val="0"/>
              </a:spcAft>
              <a:buClr>
                <a:schemeClr val="bg2">
                  <a:lumMod val="75000"/>
                </a:schemeClr>
              </a:buClr>
              <a:buSzPct val="100000"/>
            </a:pPr>
            <a:r>
              <a:rPr lang="en-US" sz="2000" dirty="0" smtClean="0">
                <a:solidFill>
                  <a:schemeClr val="bg1">
                    <a:alpha val="99000"/>
                  </a:schemeClr>
                </a:solidFill>
                <a:cs typeface="Segoe UI" pitchFamily="34" charset="0"/>
              </a:rPr>
              <a:t>Backup </a:t>
            </a:r>
            <a:r>
              <a:rPr lang="en-US" sz="2000" dirty="0">
                <a:solidFill>
                  <a:schemeClr val="bg1">
                    <a:alpha val="99000"/>
                  </a:schemeClr>
                </a:solidFill>
                <a:cs typeface="Segoe UI" pitchFamily="34" charset="0"/>
              </a:rPr>
              <a:t>database </a:t>
            </a:r>
            <a:br>
              <a:rPr lang="en-US" sz="2000" dirty="0">
                <a:solidFill>
                  <a:schemeClr val="bg1">
                    <a:alpha val="99000"/>
                  </a:schemeClr>
                </a:solidFill>
                <a:cs typeface="Segoe UI" pitchFamily="34" charset="0"/>
              </a:rPr>
            </a:br>
            <a:r>
              <a:rPr lang="en-US" sz="2000" dirty="0">
                <a:solidFill>
                  <a:schemeClr val="bg1">
                    <a:alpha val="99000"/>
                  </a:schemeClr>
                </a:solidFill>
                <a:cs typeface="Segoe UI" pitchFamily="34" charset="0"/>
              </a:rPr>
              <a:t>to the cloud</a:t>
            </a:r>
          </a:p>
        </p:txBody>
      </p:sp>
      <p:sp>
        <p:nvSpPr>
          <p:cNvPr id="53" name="Rectangle 52"/>
          <p:cNvSpPr>
            <a:spLocks/>
          </p:cNvSpPr>
          <p:nvPr>
            <p:custDataLst>
              <p:tags r:id="rId3"/>
            </p:custDataLst>
          </p:nvPr>
        </p:nvSpPr>
        <p:spPr bwMode="auto">
          <a:xfrm>
            <a:off x="8709130" y="4027473"/>
            <a:ext cx="2437765" cy="2297127"/>
          </a:xfrm>
          <a:prstGeom prst="rect">
            <a:avLst/>
          </a:prstGeom>
          <a:solidFill>
            <a:schemeClr val="accent1"/>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60947" tIns="1340829" rIns="60947" bIns="137155" numCol="1" rtlCol="0" anchor="b" anchorCtr="0" compatLnSpc="1">
            <a:prstTxWarp prst="textNoShape">
              <a:avLst/>
            </a:prstTxWarp>
            <a:noAutofit/>
          </a:bodyPr>
          <a:lstStyle/>
          <a:p>
            <a:pPr defTabSz="1624265" fontAlgn="base">
              <a:spcBef>
                <a:spcPts val="1120"/>
              </a:spcBef>
              <a:spcAft>
                <a:spcPct val="0"/>
              </a:spcAft>
              <a:buClr>
                <a:schemeClr val="bg2">
                  <a:lumMod val="75000"/>
                </a:schemeClr>
              </a:buClr>
              <a:buSzPct val="100000"/>
            </a:pPr>
            <a:r>
              <a:rPr lang="en-US" sz="2000" dirty="0" smtClean="0">
                <a:solidFill>
                  <a:schemeClr val="bg1">
                    <a:alpha val="99000"/>
                  </a:schemeClr>
                </a:solidFill>
                <a:cs typeface="Segoe UI" pitchFamily="34" charset="0"/>
              </a:rPr>
              <a:t>Extend </a:t>
            </a:r>
            <a:r>
              <a:rPr lang="en-US" sz="2000" dirty="0">
                <a:solidFill>
                  <a:schemeClr val="bg1">
                    <a:alpha val="99000"/>
                  </a:schemeClr>
                </a:solidFill>
                <a:cs typeface="Segoe UI" pitchFamily="34" charset="0"/>
              </a:rPr>
              <a:t>on-prem </a:t>
            </a:r>
            <a:br>
              <a:rPr lang="en-US" sz="2000" dirty="0">
                <a:solidFill>
                  <a:schemeClr val="bg1">
                    <a:alpha val="99000"/>
                  </a:schemeClr>
                </a:solidFill>
                <a:cs typeface="Segoe UI" pitchFamily="34" charset="0"/>
              </a:rPr>
            </a:br>
            <a:r>
              <a:rPr lang="en-US" sz="2000" dirty="0">
                <a:solidFill>
                  <a:schemeClr val="bg1">
                    <a:alpha val="99000"/>
                  </a:schemeClr>
                </a:solidFill>
                <a:cs typeface="Segoe UI" pitchFamily="34" charset="0"/>
              </a:rPr>
              <a:t>applications</a:t>
            </a:r>
          </a:p>
        </p:txBody>
      </p:sp>
      <p:sp>
        <p:nvSpPr>
          <p:cNvPr id="34" name="Freeform 128"/>
          <p:cNvSpPr>
            <a:spLocks noChangeAspect="1"/>
          </p:cNvSpPr>
          <p:nvPr/>
        </p:nvSpPr>
        <p:spPr bwMode="black">
          <a:xfrm>
            <a:off x="9815288" y="4546600"/>
            <a:ext cx="842968" cy="46566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 name="Rounded Rectangle 6"/>
          <p:cNvSpPr/>
          <p:nvPr/>
        </p:nvSpPr>
        <p:spPr bwMode="auto">
          <a:xfrm>
            <a:off x="10219267" y="4741333"/>
            <a:ext cx="491066" cy="41486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7" name="Object 16" hidden="1"/>
          <p:cNvGraphicFramePr>
            <a:graphicFrameLocks noChangeAspect="1"/>
          </p:cNvGraphicFramePr>
          <p:nvPr>
            <p:custDataLst>
              <p:tags r:id="rId4"/>
            </p:custDataLst>
            <p:extLst>
              <p:ext uri="{D42A27DB-BD31-4B8C-83A1-F6EECF244321}">
                <p14:modId xmlns:p14="http://schemas.microsoft.com/office/powerpoint/2010/main" val="2632353713"/>
              </p:ext>
            </p:extLst>
          </p:nvPr>
        </p:nvGraphicFramePr>
        <p:xfrm>
          <a:off x="1" y="13"/>
          <a:ext cx="158751" cy="158751"/>
        </p:xfrm>
        <a:graphic>
          <a:graphicData uri="http://schemas.openxmlformats.org/presentationml/2006/ole">
            <mc:AlternateContent xmlns:mc="http://schemas.openxmlformats.org/markup-compatibility/2006">
              <mc:Choice xmlns:v="urn:schemas-microsoft-com:vml" Requires="v">
                <p:oleObj spid="_x0000_s4151"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 y="13"/>
                        <a:ext cx="158751" cy="158751"/>
                      </a:xfrm>
                      <a:prstGeom prst="rect">
                        <a:avLst/>
                      </a:prstGeom>
                    </p:spPr>
                  </p:pic>
                </p:oleObj>
              </mc:Fallback>
            </mc:AlternateContent>
          </a:graphicData>
        </a:graphic>
      </p:graphicFrame>
      <p:sp>
        <p:nvSpPr>
          <p:cNvPr id="3" name="Title 2"/>
          <p:cNvSpPr>
            <a:spLocks noGrp="1"/>
          </p:cNvSpPr>
          <p:nvPr>
            <p:ph type="title"/>
            <p:custDataLst>
              <p:tags r:id="rId5"/>
            </p:custDataLst>
          </p:nvPr>
        </p:nvSpPr>
        <p:spPr/>
        <p:txBody>
          <a:bodyPr/>
          <a:lstStyle/>
          <a:p>
            <a:r>
              <a:rPr lang="en-IN" smtClean="0"/>
              <a:t>Common Scenarios</a:t>
            </a:r>
            <a:endParaRPr lang="en-US" dirty="0"/>
          </a:p>
        </p:txBody>
      </p:sp>
      <p:sp>
        <p:nvSpPr>
          <p:cNvPr id="47" name="Rectangle 46"/>
          <p:cNvSpPr>
            <a:spLocks/>
          </p:cNvSpPr>
          <p:nvPr>
            <p:custDataLst>
              <p:tags r:id="rId6"/>
            </p:custDataLst>
          </p:nvPr>
        </p:nvSpPr>
        <p:spPr bwMode="auto">
          <a:xfrm>
            <a:off x="3499291" y="4027475"/>
            <a:ext cx="2437765" cy="2297127"/>
          </a:xfrm>
          <a:prstGeom prst="rect">
            <a:avLst/>
          </a:prstGeom>
          <a:solidFill>
            <a:schemeClr val="accent1"/>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60947" tIns="1340829" rIns="60947" bIns="137155" numCol="1" rtlCol="0" anchor="b" anchorCtr="0" compatLnSpc="1">
            <a:prstTxWarp prst="textNoShape">
              <a:avLst/>
            </a:prstTxWarp>
            <a:noAutofit/>
          </a:bodyPr>
          <a:lstStyle/>
          <a:p>
            <a:pPr defTabSz="1624265" fontAlgn="base">
              <a:spcBef>
                <a:spcPts val="1120"/>
              </a:spcBef>
              <a:spcAft>
                <a:spcPct val="0"/>
              </a:spcAft>
              <a:buClr>
                <a:schemeClr val="bg2">
                  <a:lumMod val="75000"/>
                </a:schemeClr>
              </a:buClr>
              <a:buSzPct val="100000"/>
            </a:pPr>
            <a:r>
              <a:rPr lang="en-US" sz="2000" dirty="0" smtClean="0">
                <a:solidFill>
                  <a:schemeClr val="bg1">
                    <a:alpha val="99000"/>
                  </a:schemeClr>
                </a:solidFill>
                <a:cs typeface="Segoe UI" pitchFamily="34" charset="0"/>
              </a:rPr>
              <a:t>Develop </a:t>
            </a:r>
            <a:r>
              <a:rPr lang="en-US" sz="2000" dirty="0">
                <a:solidFill>
                  <a:schemeClr val="bg1">
                    <a:alpha val="99000"/>
                  </a:schemeClr>
                </a:solidFill>
                <a:cs typeface="Segoe UI" pitchFamily="34" charset="0"/>
              </a:rPr>
              <a:t/>
            </a:r>
            <a:br>
              <a:rPr lang="en-US" sz="2000" dirty="0">
                <a:solidFill>
                  <a:schemeClr val="bg1">
                    <a:alpha val="99000"/>
                  </a:schemeClr>
                </a:solidFill>
                <a:cs typeface="Segoe UI" pitchFamily="34" charset="0"/>
              </a:rPr>
            </a:br>
            <a:r>
              <a:rPr lang="en-US" sz="2000" dirty="0">
                <a:solidFill>
                  <a:schemeClr val="bg1">
                    <a:alpha val="99000"/>
                  </a:schemeClr>
                </a:solidFill>
                <a:cs typeface="Segoe UI" pitchFamily="34" charset="0"/>
              </a:rPr>
              <a:t>&amp; test </a:t>
            </a:r>
          </a:p>
        </p:txBody>
      </p:sp>
      <p:sp>
        <p:nvSpPr>
          <p:cNvPr id="61" name="Rectangle 60"/>
          <p:cNvSpPr/>
          <p:nvPr/>
        </p:nvSpPr>
        <p:spPr bwMode="auto">
          <a:xfrm>
            <a:off x="912048" y="1986457"/>
            <a:ext cx="10235648" cy="1914985"/>
          </a:xfrm>
          <a:prstGeom prst="rect">
            <a:avLst/>
          </a:prstGeom>
          <a:solidFill>
            <a:schemeClr val="accent4"/>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77" tIns="487512" rIns="121877" bIns="137155" numCol="1" rtlCol="0" anchor="b" anchorCtr="0" compatLnSpc="1">
            <a:prstTxWarp prst="textNoShape">
              <a:avLst/>
            </a:prstTxWarp>
            <a:noAutofit/>
          </a:bodyPr>
          <a:lstStyle/>
          <a:p>
            <a:pPr algn="ctr" defTabSz="1624265" fontAlgn="base">
              <a:lnSpc>
                <a:spcPct val="90000"/>
              </a:lnSpc>
              <a:spcBef>
                <a:spcPts val="1120"/>
              </a:spcBef>
              <a:spcAft>
                <a:spcPct val="0"/>
              </a:spcAft>
              <a:buClr>
                <a:srgbClr val="FFFF99"/>
              </a:buClr>
              <a:buSzPct val="120000"/>
            </a:pPr>
            <a:r>
              <a:rPr lang="en-US" sz="2400" dirty="0">
                <a:ln>
                  <a:solidFill>
                    <a:srgbClr val="FFFFFF">
                      <a:alpha val="0"/>
                    </a:srgbClr>
                  </a:solidFill>
                </a:ln>
                <a:solidFill>
                  <a:schemeClr val="bg1">
                    <a:alpha val="99000"/>
                  </a:schemeClr>
                </a:solidFill>
                <a:cs typeface="Segoe UI" pitchFamily="34" charset="0"/>
              </a:rPr>
              <a:t>SQL Server in a Windows Azure Virtual Machine</a:t>
            </a:r>
          </a:p>
        </p:txBody>
      </p:sp>
      <p:sp>
        <p:nvSpPr>
          <p:cNvPr id="63" name="Rectangle 62"/>
          <p:cNvSpPr/>
          <p:nvPr>
            <p:custDataLst>
              <p:tags r:id="rId7"/>
            </p:custDataLst>
          </p:nvPr>
        </p:nvSpPr>
        <p:spPr bwMode="auto">
          <a:xfrm>
            <a:off x="912051" y="1199231"/>
            <a:ext cx="10235647" cy="6583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56" tIns="60929" rIns="60929" bIns="121856" numCol="1" spcCol="0" rtlCol="0" fromWordArt="0" anchor="ctr" anchorCtr="0" forceAA="0" compatLnSpc="1">
            <a:prstTxWarp prst="textNoShape">
              <a:avLst/>
            </a:prstTxWarp>
            <a:noAutofit/>
          </a:bodyPr>
          <a:lstStyle/>
          <a:p>
            <a:pPr marL="304647" algn="ctr" defTabSz="1218180" fontAlgn="base">
              <a:spcBef>
                <a:spcPct val="0"/>
              </a:spcBef>
              <a:spcAft>
                <a:spcPct val="0"/>
              </a:spcAft>
            </a:pPr>
            <a:r>
              <a:rPr lang="en-US" sz="2800" dirty="0">
                <a:solidFill>
                  <a:srgbClr val="FFFFFF">
                    <a:alpha val="99000"/>
                  </a:srgbClr>
                </a:solidFill>
              </a:rPr>
              <a:t>Public Cloud</a:t>
            </a:r>
          </a:p>
        </p:txBody>
      </p:sp>
      <p:sp>
        <p:nvSpPr>
          <p:cNvPr id="73" name="Rectangle 72"/>
          <p:cNvSpPr>
            <a:spLocks/>
          </p:cNvSpPr>
          <p:nvPr>
            <p:custDataLst>
              <p:tags r:id="rId8"/>
            </p:custDataLst>
          </p:nvPr>
        </p:nvSpPr>
        <p:spPr bwMode="auto">
          <a:xfrm>
            <a:off x="912049" y="4027474"/>
            <a:ext cx="2437765" cy="2297127"/>
          </a:xfrm>
          <a:prstGeom prst="rect">
            <a:avLst/>
          </a:prstGeom>
          <a:solidFill>
            <a:schemeClr val="accent1"/>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60947" tIns="1340829" rIns="60947" bIns="137155" numCol="1" rtlCol="0" anchor="b" anchorCtr="0" compatLnSpc="1">
            <a:prstTxWarp prst="textNoShape">
              <a:avLst/>
            </a:prstTxWarp>
            <a:noAutofit/>
          </a:bodyPr>
          <a:lstStyle/>
          <a:p>
            <a:pPr defTabSz="1624265" fontAlgn="base">
              <a:spcBef>
                <a:spcPts val="1120"/>
              </a:spcBef>
              <a:spcAft>
                <a:spcPct val="0"/>
              </a:spcAft>
              <a:buClr>
                <a:schemeClr val="bg2">
                  <a:lumMod val="75000"/>
                </a:schemeClr>
              </a:buClr>
              <a:buSzPct val="100000"/>
            </a:pPr>
            <a:r>
              <a:rPr lang="en-US" sz="2000" dirty="0">
                <a:solidFill>
                  <a:schemeClr val="bg1">
                    <a:alpha val="99000"/>
                  </a:schemeClr>
                </a:solidFill>
                <a:cs typeface="Segoe UI" pitchFamily="34" charset="0"/>
              </a:rPr>
              <a:t>M</a:t>
            </a:r>
            <a:r>
              <a:rPr lang="en-US" sz="2000" dirty="0" smtClean="0">
                <a:solidFill>
                  <a:schemeClr val="bg1">
                    <a:alpha val="99000"/>
                  </a:schemeClr>
                </a:solidFill>
                <a:cs typeface="Segoe UI" pitchFamily="34" charset="0"/>
              </a:rPr>
              <a:t>ove </a:t>
            </a:r>
            <a:r>
              <a:rPr lang="en-US" sz="2000" dirty="0">
                <a:solidFill>
                  <a:schemeClr val="bg1">
                    <a:alpha val="99000"/>
                  </a:schemeClr>
                </a:solidFill>
                <a:cs typeface="Segoe UI" pitchFamily="34" charset="0"/>
              </a:rPr>
              <a:t>existing </a:t>
            </a:r>
            <a:br>
              <a:rPr lang="en-US" sz="2000" dirty="0">
                <a:solidFill>
                  <a:schemeClr val="bg1">
                    <a:alpha val="99000"/>
                  </a:schemeClr>
                </a:solidFill>
                <a:cs typeface="Segoe UI" pitchFamily="34" charset="0"/>
              </a:rPr>
            </a:br>
            <a:r>
              <a:rPr lang="en-US" sz="2000" dirty="0">
                <a:solidFill>
                  <a:schemeClr val="bg1">
                    <a:alpha val="99000"/>
                  </a:schemeClr>
                </a:solidFill>
                <a:cs typeface="Segoe UI" pitchFamily="34" charset="0"/>
              </a:rPr>
              <a:t>tier 2 &amp; 3 apps</a:t>
            </a:r>
          </a:p>
        </p:txBody>
      </p:sp>
      <p:pic>
        <p:nvPicPr>
          <p:cNvPr id="79" name="Picture 78"/>
          <p:cNvPicPr>
            <a:picLocks noChangeAspect="1"/>
          </p:cNvPicPr>
          <p:nvPr/>
        </p:nvPicPr>
        <p:blipFill rotWithShape="1">
          <a:blip r:embed="rId13" cstate="print">
            <a:extLst>
              <a:ext uri="{BEBA8EAE-BF5A-486C-A8C5-ECC9F3942E4B}">
                <a14:imgProps xmlns:a14="http://schemas.microsoft.com/office/drawing/2010/main">
                  <a14:imgLayer r:embed="rId14">
                    <a14:imgEffect>
                      <a14:colorTemperature colorTemp="11500"/>
                    </a14:imgEffect>
                    <a14:imgEffect>
                      <a14:saturation sat="85000"/>
                    </a14:imgEffect>
                    <a14:imgEffect>
                      <a14:brightnessContrast bright="100000"/>
                    </a14:imgEffect>
                  </a14:imgLayer>
                </a14:imgProps>
              </a:ext>
              <a:ext uri="{28A0092B-C50C-407E-A947-70E740481C1C}">
                <a14:useLocalDpi xmlns:a14="http://schemas.microsoft.com/office/drawing/2010/main" val="0"/>
              </a:ext>
            </a:extLst>
          </a:blip>
          <a:srcRect t="76172"/>
          <a:stretch/>
        </p:blipFill>
        <p:spPr>
          <a:xfrm>
            <a:off x="9218761" y="5147733"/>
            <a:ext cx="1418503" cy="265578"/>
          </a:xfrm>
          <a:prstGeom prst="rect">
            <a:avLst/>
          </a:prstGeom>
        </p:spPr>
      </p:pic>
      <p:sp>
        <p:nvSpPr>
          <p:cNvPr id="22" name="Freeform 128"/>
          <p:cNvSpPr>
            <a:spLocks noChangeAspect="1"/>
          </p:cNvSpPr>
          <p:nvPr/>
        </p:nvSpPr>
        <p:spPr bwMode="black">
          <a:xfrm>
            <a:off x="5089639" y="2243138"/>
            <a:ext cx="1621022" cy="8954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 name="Rounded Rectangle 4"/>
          <p:cNvSpPr/>
          <p:nvPr/>
        </p:nvSpPr>
        <p:spPr bwMode="auto">
          <a:xfrm>
            <a:off x="6265333" y="2446867"/>
            <a:ext cx="778934" cy="956733"/>
          </a:xfrm>
          <a:prstGeom prst="roundRect">
            <a:avLst>
              <a:gd name="adj" fmla="val 2210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7"/>
          <p:cNvSpPr>
            <a:spLocks noEditPoints="1"/>
          </p:cNvSpPr>
          <p:nvPr/>
        </p:nvSpPr>
        <p:spPr bwMode="auto">
          <a:xfrm>
            <a:off x="6307585" y="2498885"/>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pic>
        <p:nvPicPr>
          <p:cNvPr id="26" name="Picture 25" descr="\\MAGNUM\Projects\Microsoft\Cloud Power FY12\Design\ICONS_PNG\Application.png"/>
          <p:cNvPicPr>
            <a:picLocks noChangeAspect="1" noChangeArrowheads="1"/>
          </p:cNvPicPr>
          <p:nvPr/>
        </p:nvPicPr>
        <p:blipFill>
          <a:blip r:embed="rId15" cstate="print">
            <a:lum bright="100000"/>
          </a:blip>
          <a:srcRect/>
          <a:stretch>
            <a:fillRect/>
          </a:stretch>
        </p:blipFill>
        <p:spPr bwMode="auto">
          <a:xfrm>
            <a:off x="1460361" y="4145472"/>
            <a:ext cx="857527" cy="857304"/>
          </a:xfrm>
          <a:prstGeom prst="rect">
            <a:avLst/>
          </a:prstGeom>
          <a:noFill/>
        </p:spPr>
      </p:pic>
      <p:grpSp>
        <p:nvGrpSpPr>
          <p:cNvPr id="6" name="Group 5"/>
          <p:cNvGrpSpPr/>
          <p:nvPr/>
        </p:nvGrpSpPr>
        <p:grpSpPr>
          <a:xfrm>
            <a:off x="4010989" y="4421716"/>
            <a:ext cx="1414368" cy="1013883"/>
            <a:chOff x="3884612" y="4421717"/>
            <a:chExt cx="1223963" cy="877392"/>
          </a:xfrm>
        </p:grpSpPr>
        <p:pic>
          <p:nvPicPr>
            <p:cNvPr id="29" name="Picture 28" descr="\\MAGNUM\Projects\Microsoft\Cloud Power FY12\Design\ICONS_PNG\Application.png"/>
            <p:cNvPicPr>
              <a:picLocks noChangeAspect="1" noChangeArrowheads="1"/>
            </p:cNvPicPr>
            <p:nvPr/>
          </p:nvPicPr>
          <p:blipFill>
            <a:blip r:embed="rId15" cstate="print">
              <a:lum bright="100000"/>
            </a:blip>
            <a:srcRect/>
            <a:stretch>
              <a:fillRect/>
            </a:stretch>
          </p:blipFill>
          <p:spPr bwMode="auto">
            <a:xfrm>
              <a:off x="3884612" y="4441805"/>
              <a:ext cx="857527" cy="857304"/>
            </a:xfrm>
            <a:prstGeom prst="rect">
              <a:avLst/>
            </a:prstGeom>
            <a:noFill/>
          </p:spPr>
        </p:pic>
        <p:sp>
          <p:nvSpPr>
            <p:cNvPr id="30" name="Freeform 138"/>
            <p:cNvSpPr>
              <a:spLocks noEditPoints="1"/>
            </p:cNvSpPr>
            <p:nvPr/>
          </p:nvSpPr>
          <p:spPr bwMode="black">
            <a:xfrm>
              <a:off x="4695825" y="4421717"/>
              <a:ext cx="412750" cy="808038"/>
            </a:xfrm>
            <a:custGeom>
              <a:avLst/>
              <a:gdLst>
                <a:gd name="T0" fmla="*/ 103 w 657"/>
                <a:gd name="T1" fmla="*/ 424 h 1277"/>
                <a:gd name="T2" fmla="*/ 36 w 657"/>
                <a:gd name="T3" fmla="*/ 309 h 1277"/>
                <a:gd name="T4" fmla="*/ 16 w 657"/>
                <a:gd name="T5" fmla="*/ 215 h 1277"/>
                <a:gd name="T6" fmla="*/ 83 w 657"/>
                <a:gd name="T7" fmla="*/ 116 h 1277"/>
                <a:gd name="T8" fmla="*/ 139 w 657"/>
                <a:gd name="T9" fmla="*/ 75 h 1277"/>
                <a:gd name="T10" fmla="*/ 169 w 657"/>
                <a:gd name="T11" fmla="*/ 97 h 1277"/>
                <a:gd name="T12" fmla="*/ 143 w 657"/>
                <a:gd name="T13" fmla="*/ 202 h 1277"/>
                <a:gd name="T14" fmla="*/ 146 w 657"/>
                <a:gd name="T15" fmla="*/ 218 h 1277"/>
                <a:gd name="T16" fmla="*/ 174 w 657"/>
                <a:gd name="T17" fmla="*/ 217 h 1277"/>
                <a:gd name="T18" fmla="*/ 175 w 657"/>
                <a:gd name="T19" fmla="*/ 202 h 1277"/>
                <a:gd name="T20" fmla="*/ 175 w 657"/>
                <a:gd name="T21" fmla="*/ 169 h 1277"/>
                <a:gd name="T22" fmla="*/ 210 w 657"/>
                <a:gd name="T23" fmla="*/ 85 h 1277"/>
                <a:gd name="T24" fmla="*/ 221 w 657"/>
                <a:gd name="T25" fmla="*/ 88 h 1277"/>
                <a:gd name="T26" fmla="*/ 272 w 657"/>
                <a:gd name="T27" fmla="*/ 161 h 1277"/>
                <a:gd name="T28" fmla="*/ 287 w 657"/>
                <a:gd name="T29" fmla="*/ 240 h 1277"/>
                <a:gd name="T30" fmla="*/ 310 w 657"/>
                <a:gd name="T31" fmla="*/ 246 h 1277"/>
                <a:gd name="T32" fmla="*/ 321 w 657"/>
                <a:gd name="T33" fmla="*/ 258 h 1277"/>
                <a:gd name="T34" fmla="*/ 338 w 657"/>
                <a:gd name="T35" fmla="*/ 268 h 1277"/>
                <a:gd name="T36" fmla="*/ 338 w 657"/>
                <a:gd name="T37" fmla="*/ 282 h 1277"/>
                <a:gd name="T38" fmla="*/ 287 w 657"/>
                <a:gd name="T39" fmla="*/ 381 h 1277"/>
                <a:gd name="T40" fmla="*/ 246 w 657"/>
                <a:gd name="T41" fmla="*/ 489 h 1277"/>
                <a:gd name="T42" fmla="*/ 256 w 657"/>
                <a:gd name="T43" fmla="*/ 792 h 1277"/>
                <a:gd name="T44" fmla="*/ 267 w 657"/>
                <a:gd name="T45" fmla="*/ 1189 h 1277"/>
                <a:gd name="T46" fmla="*/ 248 w 657"/>
                <a:gd name="T47" fmla="*/ 1250 h 1277"/>
                <a:gd name="T48" fmla="*/ 177 w 657"/>
                <a:gd name="T49" fmla="*/ 1272 h 1277"/>
                <a:gd name="T50" fmla="*/ 120 w 657"/>
                <a:gd name="T51" fmla="*/ 1193 h 1277"/>
                <a:gd name="T52" fmla="*/ 126 w 657"/>
                <a:gd name="T53" fmla="*/ 764 h 1277"/>
                <a:gd name="T54" fmla="*/ 133 w 657"/>
                <a:gd name="T55" fmla="*/ 506 h 1277"/>
                <a:gd name="T56" fmla="*/ 118 w 657"/>
                <a:gd name="T57" fmla="*/ 450 h 1277"/>
                <a:gd name="T58" fmla="*/ 103 w 657"/>
                <a:gd name="T59" fmla="*/ 424 h 1277"/>
                <a:gd name="T60" fmla="*/ 467 w 657"/>
                <a:gd name="T61" fmla="*/ 1171 h 1277"/>
                <a:gd name="T62" fmla="*/ 469 w 657"/>
                <a:gd name="T63" fmla="*/ 1207 h 1277"/>
                <a:gd name="T64" fmla="*/ 510 w 657"/>
                <a:gd name="T65" fmla="*/ 1258 h 1277"/>
                <a:gd name="T66" fmla="*/ 593 w 657"/>
                <a:gd name="T67" fmla="*/ 1265 h 1277"/>
                <a:gd name="T68" fmla="*/ 645 w 657"/>
                <a:gd name="T69" fmla="*/ 1226 h 1277"/>
                <a:gd name="T70" fmla="*/ 655 w 657"/>
                <a:gd name="T71" fmla="*/ 1177 h 1277"/>
                <a:gd name="T72" fmla="*/ 651 w 657"/>
                <a:gd name="T73" fmla="*/ 793 h 1277"/>
                <a:gd name="T74" fmla="*/ 638 w 657"/>
                <a:gd name="T75" fmla="*/ 744 h 1277"/>
                <a:gd name="T76" fmla="*/ 625 w 657"/>
                <a:gd name="T77" fmla="*/ 651 h 1277"/>
                <a:gd name="T78" fmla="*/ 634 w 657"/>
                <a:gd name="T79" fmla="*/ 589 h 1277"/>
                <a:gd name="T80" fmla="*/ 628 w 657"/>
                <a:gd name="T81" fmla="*/ 565 h 1277"/>
                <a:gd name="T82" fmla="*/ 576 w 657"/>
                <a:gd name="T83" fmla="*/ 557 h 1277"/>
                <a:gd name="T84" fmla="*/ 572 w 657"/>
                <a:gd name="T85" fmla="*/ 550 h 1277"/>
                <a:gd name="T86" fmla="*/ 572 w 657"/>
                <a:gd name="T87" fmla="*/ 373 h 1277"/>
                <a:gd name="T88" fmla="*/ 574 w 657"/>
                <a:gd name="T89" fmla="*/ 28 h 1277"/>
                <a:gd name="T90" fmla="*/ 566 w 657"/>
                <a:gd name="T91" fmla="*/ 4 h 1277"/>
                <a:gd name="T92" fmla="*/ 551 w 657"/>
                <a:gd name="T93" fmla="*/ 2 h 1277"/>
                <a:gd name="T94" fmla="*/ 544 w 657"/>
                <a:gd name="T95" fmla="*/ 19 h 1277"/>
                <a:gd name="T96" fmla="*/ 542 w 657"/>
                <a:gd name="T97" fmla="*/ 113 h 1277"/>
                <a:gd name="T98" fmla="*/ 542 w 657"/>
                <a:gd name="T99" fmla="*/ 557 h 1277"/>
                <a:gd name="T100" fmla="*/ 527 w 657"/>
                <a:gd name="T101" fmla="*/ 559 h 1277"/>
                <a:gd name="T102" fmla="*/ 478 w 657"/>
                <a:gd name="T103" fmla="*/ 565 h 1277"/>
                <a:gd name="T104" fmla="*/ 482 w 657"/>
                <a:gd name="T105" fmla="*/ 631 h 1277"/>
                <a:gd name="T106" fmla="*/ 467 w 657"/>
                <a:gd name="T107" fmla="*/ 776 h 1277"/>
                <a:gd name="T108" fmla="*/ 465 w 657"/>
                <a:gd name="T109" fmla="*/ 887 h 1277"/>
                <a:gd name="T110" fmla="*/ 467 w 657"/>
                <a:gd name="T111" fmla="*/ 1171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7" h="1277">
                  <a:moveTo>
                    <a:pt x="103" y="424"/>
                  </a:moveTo>
                  <a:cubicBezTo>
                    <a:pt x="36" y="309"/>
                    <a:pt x="36" y="309"/>
                    <a:pt x="36" y="309"/>
                  </a:cubicBezTo>
                  <a:cubicBezTo>
                    <a:pt x="36" y="309"/>
                    <a:pt x="0" y="266"/>
                    <a:pt x="16" y="215"/>
                  </a:cubicBezTo>
                  <a:cubicBezTo>
                    <a:pt x="34" y="164"/>
                    <a:pt x="80" y="123"/>
                    <a:pt x="83" y="116"/>
                  </a:cubicBezTo>
                  <a:cubicBezTo>
                    <a:pt x="87" y="111"/>
                    <a:pt x="136" y="75"/>
                    <a:pt x="139" y="75"/>
                  </a:cubicBezTo>
                  <a:cubicBezTo>
                    <a:pt x="143" y="77"/>
                    <a:pt x="169" y="97"/>
                    <a:pt x="169" y="97"/>
                  </a:cubicBezTo>
                  <a:cubicBezTo>
                    <a:pt x="143" y="202"/>
                    <a:pt x="143" y="202"/>
                    <a:pt x="143" y="202"/>
                  </a:cubicBezTo>
                  <a:cubicBezTo>
                    <a:pt x="143" y="202"/>
                    <a:pt x="141" y="217"/>
                    <a:pt x="146" y="218"/>
                  </a:cubicBezTo>
                  <a:cubicBezTo>
                    <a:pt x="152" y="220"/>
                    <a:pt x="170" y="223"/>
                    <a:pt x="174" y="217"/>
                  </a:cubicBezTo>
                  <a:cubicBezTo>
                    <a:pt x="177" y="212"/>
                    <a:pt x="177" y="205"/>
                    <a:pt x="175" y="202"/>
                  </a:cubicBezTo>
                  <a:cubicBezTo>
                    <a:pt x="174" y="199"/>
                    <a:pt x="169" y="187"/>
                    <a:pt x="175" y="169"/>
                  </a:cubicBezTo>
                  <a:cubicBezTo>
                    <a:pt x="184" y="151"/>
                    <a:pt x="210" y="85"/>
                    <a:pt x="210" y="85"/>
                  </a:cubicBezTo>
                  <a:cubicBezTo>
                    <a:pt x="221" y="88"/>
                    <a:pt x="221" y="88"/>
                    <a:pt x="221" y="88"/>
                  </a:cubicBezTo>
                  <a:cubicBezTo>
                    <a:pt x="221" y="88"/>
                    <a:pt x="266" y="115"/>
                    <a:pt x="272" y="161"/>
                  </a:cubicBezTo>
                  <a:cubicBezTo>
                    <a:pt x="279" y="207"/>
                    <a:pt x="287" y="240"/>
                    <a:pt x="287" y="240"/>
                  </a:cubicBezTo>
                  <a:cubicBezTo>
                    <a:pt x="287" y="240"/>
                    <a:pt x="307" y="245"/>
                    <a:pt x="310" y="246"/>
                  </a:cubicBezTo>
                  <a:cubicBezTo>
                    <a:pt x="315" y="248"/>
                    <a:pt x="323" y="254"/>
                    <a:pt x="321" y="258"/>
                  </a:cubicBezTo>
                  <a:cubicBezTo>
                    <a:pt x="320" y="261"/>
                    <a:pt x="338" y="268"/>
                    <a:pt x="338" y="268"/>
                  </a:cubicBezTo>
                  <a:cubicBezTo>
                    <a:pt x="338" y="268"/>
                    <a:pt x="339" y="277"/>
                    <a:pt x="338" y="282"/>
                  </a:cubicBezTo>
                  <a:cubicBezTo>
                    <a:pt x="336" y="286"/>
                    <a:pt x="293" y="369"/>
                    <a:pt x="287" y="381"/>
                  </a:cubicBezTo>
                  <a:cubicBezTo>
                    <a:pt x="280" y="392"/>
                    <a:pt x="248" y="471"/>
                    <a:pt x="246" y="489"/>
                  </a:cubicBezTo>
                  <a:cubicBezTo>
                    <a:pt x="244" y="509"/>
                    <a:pt x="254" y="787"/>
                    <a:pt x="256" y="792"/>
                  </a:cubicBezTo>
                  <a:cubicBezTo>
                    <a:pt x="256" y="795"/>
                    <a:pt x="267" y="1189"/>
                    <a:pt x="267" y="1189"/>
                  </a:cubicBezTo>
                  <a:cubicBezTo>
                    <a:pt x="267" y="1189"/>
                    <a:pt x="275" y="1229"/>
                    <a:pt x="248" y="1250"/>
                  </a:cubicBezTo>
                  <a:cubicBezTo>
                    <a:pt x="218" y="1273"/>
                    <a:pt x="195" y="1277"/>
                    <a:pt x="177" y="1272"/>
                  </a:cubicBezTo>
                  <a:cubicBezTo>
                    <a:pt x="162" y="1267"/>
                    <a:pt x="120" y="1247"/>
                    <a:pt x="120" y="1193"/>
                  </a:cubicBezTo>
                  <a:cubicBezTo>
                    <a:pt x="118" y="1139"/>
                    <a:pt x="126" y="764"/>
                    <a:pt x="126" y="764"/>
                  </a:cubicBezTo>
                  <a:cubicBezTo>
                    <a:pt x="133" y="506"/>
                    <a:pt x="133" y="506"/>
                    <a:pt x="133" y="506"/>
                  </a:cubicBezTo>
                  <a:cubicBezTo>
                    <a:pt x="133" y="506"/>
                    <a:pt x="121" y="458"/>
                    <a:pt x="118" y="450"/>
                  </a:cubicBezTo>
                  <a:cubicBezTo>
                    <a:pt x="115" y="442"/>
                    <a:pt x="103" y="424"/>
                    <a:pt x="103" y="424"/>
                  </a:cubicBezTo>
                  <a:close/>
                  <a:moveTo>
                    <a:pt x="467" y="1171"/>
                  </a:moveTo>
                  <a:cubicBezTo>
                    <a:pt x="467" y="1171"/>
                    <a:pt x="467" y="1190"/>
                    <a:pt x="469" y="1207"/>
                  </a:cubicBezTo>
                  <a:cubicBezTo>
                    <a:pt x="472" y="1224"/>
                    <a:pt x="487" y="1239"/>
                    <a:pt x="510" y="1258"/>
                  </a:cubicBezTo>
                  <a:cubicBezTo>
                    <a:pt x="533" y="1277"/>
                    <a:pt x="566" y="1271"/>
                    <a:pt x="593" y="1265"/>
                  </a:cubicBezTo>
                  <a:cubicBezTo>
                    <a:pt x="617" y="1260"/>
                    <a:pt x="632" y="1235"/>
                    <a:pt x="645" y="1226"/>
                  </a:cubicBezTo>
                  <a:cubicBezTo>
                    <a:pt x="657" y="1214"/>
                    <a:pt x="655" y="1177"/>
                    <a:pt x="655" y="1177"/>
                  </a:cubicBezTo>
                  <a:cubicBezTo>
                    <a:pt x="655" y="1177"/>
                    <a:pt x="649" y="802"/>
                    <a:pt x="651" y="793"/>
                  </a:cubicBezTo>
                  <a:cubicBezTo>
                    <a:pt x="653" y="783"/>
                    <a:pt x="642" y="755"/>
                    <a:pt x="638" y="744"/>
                  </a:cubicBezTo>
                  <a:cubicBezTo>
                    <a:pt x="632" y="731"/>
                    <a:pt x="625" y="678"/>
                    <a:pt x="625" y="651"/>
                  </a:cubicBezTo>
                  <a:cubicBezTo>
                    <a:pt x="625" y="623"/>
                    <a:pt x="632" y="597"/>
                    <a:pt x="634" y="589"/>
                  </a:cubicBezTo>
                  <a:cubicBezTo>
                    <a:pt x="638" y="582"/>
                    <a:pt x="640" y="574"/>
                    <a:pt x="628" y="565"/>
                  </a:cubicBezTo>
                  <a:cubicBezTo>
                    <a:pt x="617" y="555"/>
                    <a:pt x="583" y="557"/>
                    <a:pt x="576" y="557"/>
                  </a:cubicBezTo>
                  <a:cubicBezTo>
                    <a:pt x="566" y="557"/>
                    <a:pt x="572" y="550"/>
                    <a:pt x="572" y="550"/>
                  </a:cubicBezTo>
                  <a:cubicBezTo>
                    <a:pt x="572" y="550"/>
                    <a:pt x="572" y="550"/>
                    <a:pt x="572" y="373"/>
                  </a:cubicBezTo>
                  <a:cubicBezTo>
                    <a:pt x="572" y="373"/>
                    <a:pt x="572" y="32"/>
                    <a:pt x="574" y="28"/>
                  </a:cubicBezTo>
                  <a:cubicBezTo>
                    <a:pt x="574" y="23"/>
                    <a:pt x="572" y="9"/>
                    <a:pt x="566" y="4"/>
                  </a:cubicBezTo>
                  <a:cubicBezTo>
                    <a:pt x="563" y="0"/>
                    <a:pt x="553" y="0"/>
                    <a:pt x="551" y="2"/>
                  </a:cubicBezTo>
                  <a:cubicBezTo>
                    <a:pt x="548" y="6"/>
                    <a:pt x="544" y="19"/>
                    <a:pt x="544" y="19"/>
                  </a:cubicBezTo>
                  <a:cubicBezTo>
                    <a:pt x="544" y="19"/>
                    <a:pt x="544" y="19"/>
                    <a:pt x="542" y="113"/>
                  </a:cubicBezTo>
                  <a:cubicBezTo>
                    <a:pt x="542" y="113"/>
                    <a:pt x="542" y="554"/>
                    <a:pt x="542" y="557"/>
                  </a:cubicBezTo>
                  <a:cubicBezTo>
                    <a:pt x="542" y="561"/>
                    <a:pt x="531" y="559"/>
                    <a:pt x="527" y="559"/>
                  </a:cubicBezTo>
                  <a:cubicBezTo>
                    <a:pt x="521" y="559"/>
                    <a:pt x="489" y="557"/>
                    <a:pt x="478" y="565"/>
                  </a:cubicBezTo>
                  <a:cubicBezTo>
                    <a:pt x="467" y="572"/>
                    <a:pt x="471" y="578"/>
                    <a:pt x="482" y="631"/>
                  </a:cubicBezTo>
                  <a:cubicBezTo>
                    <a:pt x="493" y="685"/>
                    <a:pt x="472" y="761"/>
                    <a:pt x="467" y="776"/>
                  </a:cubicBezTo>
                  <a:cubicBezTo>
                    <a:pt x="461" y="793"/>
                    <a:pt x="465" y="887"/>
                    <a:pt x="465" y="887"/>
                  </a:cubicBezTo>
                  <a:cubicBezTo>
                    <a:pt x="465" y="887"/>
                    <a:pt x="465" y="887"/>
                    <a:pt x="467" y="11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2" name="Picture 31" descr="\\MAGNUM\Projects\Microsoft\Cloud Power FY12\Design\ICONS_PNG\Application.png"/>
          <p:cNvPicPr>
            <a:picLocks noChangeAspect="1" noChangeArrowheads="1"/>
          </p:cNvPicPr>
          <p:nvPr/>
        </p:nvPicPr>
        <p:blipFill>
          <a:blip r:embed="rId15" cstate="print">
            <a:lum bright="100000"/>
          </a:blip>
          <a:srcRect/>
          <a:stretch>
            <a:fillRect/>
          </a:stretch>
        </p:blipFill>
        <p:spPr bwMode="auto">
          <a:xfrm>
            <a:off x="8938294" y="4393892"/>
            <a:ext cx="889918" cy="889686"/>
          </a:xfrm>
          <a:prstGeom prst="rect">
            <a:avLst/>
          </a:prstGeom>
          <a:noFill/>
        </p:spPr>
      </p:pic>
      <p:pic>
        <p:nvPicPr>
          <p:cNvPr id="33" name="Picture 32" descr="\\MAGNUM\Projects\Microsoft\Cloud Power FY12\Design\ICONS_PNG\Application.png"/>
          <p:cNvPicPr>
            <a:picLocks noChangeAspect="1" noChangeArrowheads="1"/>
          </p:cNvPicPr>
          <p:nvPr/>
        </p:nvPicPr>
        <p:blipFill>
          <a:blip r:embed="rId15" cstate="print">
            <a:lum bright="100000"/>
          </a:blip>
          <a:srcRect/>
          <a:stretch>
            <a:fillRect/>
          </a:stretch>
        </p:blipFill>
        <p:spPr bwMode="auto">
          <a:xfrm>
            <a:off x="10166878" y="4638677"/>
            <a:ext cx="594255" cy="594100"/>
          </a:xfrm>
          <a:prstGeom prst="rect">
            <a:avLst/>
          </a:prstGeom>
          <a:noFill/>
        </p:spPr>
      </p:pic>
      <p:pic>
        <p:nvPicPr>
          <p:cNvPr id="36" name="Picture 35"/>
          <p:cNvPicPr>
            <a:picLocks noChangeAspect="1"/>
          </p:cNvPicPr>
          <p:nvPr/>
        </p:nvPicPr>
        <p:blipFill rotWithShape="1">
          <a:blip r:embed="rId13" cstate="print">
            <a:extLst>
              <a:ext uri="{BEBA8EAE-BF5A-486C-A8C5-ECC9F3942E4B}">
                <a14:imgProps xmlns:a14="http://schemas.microsoft.com/office/drawing/2010/main">
                  <a14:imgLayer r:embed="rId14">
                    <a14:imgEffect>
                      <a14:colorTemperature colorTemp="11500"/>
                    </a14:imgEffect>
                    <a14:imgEffect>
                      <a14:saturation sat="85000"/>
                    </a14:imgEffect>
                    <a14:imgEffect>
                      <a14:brightnessContrast bright="100000"/>
                    </a14:imgEffect>
                  </a14:imgLayer>
                </a14:imgProps>
              </a:ext>
              <a:ext uri="{28A0092B-C50C-407E-A947-70E740481C1C}">
                <a14:useLocalDpi xmlns:a14="http://schemas.microsoft.com/office/drawing/2010/main" val="0"/>
              </a:ext>
            </a:extLst>
          </a:blip>
          <a:srcRect t="208" b="75964"/>
          <a:stretch/>
        </p:blipFill>
        <p:spPr>
          <a:xfrm>
            <a:off x="9218761" y="4267200"/>
            <a:ext cx="1418503" cy="265578"/>
          </a:xfrm>
          <a:prstGeom prst="rect">
            <a:avLst/>
          </a:prstGeom>
        </p:spPr>
      </p:pic>
      <p:grpSp>
        <p:nvGrpSpPr>
          <p:cNvPr id="9" name="Group 8"/>
          <p:cNvGrpSpPr/>
          <p:nvPr/>
        </p:nvGrpSpPr>
        <p:grpSpPr>
          <a:xfrm>
            <a:off x="6555622" y="4343400"/>
            <a:ext cx="1496179" cy="1185333"/>
            <a:chOff x="6555622" y="4343400"/>
            <a:chExt cx="1496179" cy="1185333"/>
          </a:xfrm>
        </p:grpSpPr>
        <p:sp>
          <p:nvSpPr>
            <p:cNvPr id="37" name="Freeform 128"/>
            <p:cNvSpPr>
              <a:spLocks noChangeAspect="1"/>
            </p:cNvSpPr>
            <p:nvPr/>
          </p:nvSpPr>
          <p:spPr bwMode="black">
            <a:xfrm>
              <a:off x="6555622" y="4343400"/>
              <a:ext cx="842968" cy="46566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Freeform 37"/>
            <p:cNvSpPr>
              <a:spLocks noEditPoints="1"/>
            </p:cNvSpPr>
            <p:nvPr/>
          </p:nvSpPr>
          <p:spPr bwMode="auto">
            <a:xfrm>
              <a:off x="7121525" y="4758390"/>
              <a:ext cx="752715" cy="556875"/>
            </a:xfrm>
            <a:custGeom>
              <a:avLst/>
              <a:gdLst>
                <a:gd name="T0" fmla="*/ 151 w 184"/>
                <a:gd name="T1" fmla="*/ 69 h 136"/>
                <a:gd name="T2" fmla="*/ 134 w 184"/>
                <a:gd name="T3" fmla="*/ 74 h 136"/>
                <a:gd name="T4" fmla="*/ 87 w 184"/>
                <a:gd name="T5" fmla="*/ 44 h 136"/>
                <a:gd name="T6" fmla="*/ 37 w 184"/>
                <a:gd name="T7" fmla="*/ 85 h 136"/>
                <a:gd name="T8" fmla="*/ 26 w 184"/>
                <a:gd name="T9" fmla="*/ 83 h 136"/>
                <a:gd name="T10" fmla="*/ 0 w 184"/>
                <a:gd name="T11" fmla="*/ 109 h 136"/>
                <a:gd name="T12" fmla="*/ 26 w 184"/>
                <a:gd name="T13" fmla="*/ 136 h 136"/>
                <a:gd name="T14" fmla="*/ 151 w 184"/>
                <a:gd name="T15" fmla="*/ 136 h 136"/>
                <a:gd name="T16" fmla="*/ 184 w 184"/>
                <a:gd name="T17" fmla="*/ 102 h 136"/>
                <a:gd name="T18" fmla="*/ 151 w 184"/>
                <a:gd name="T19" fmla="*/ 69 h 136"/>
                <a:gd name="T20" fmla="*/ 31 w 184"/>
                <a:gd name="T21" fmla="*/ 63 h 136"/>
                <a:gd name="T22" fmla="*/ 39 w 184"/>
                <a:gd name="T23" fmla="*/ 58 h 136"/>
                <a:gd name="T24" fmla="*/ 22 w 184"/>
                <a:gd name="T25" fmla="*/ 32 h 136"/>
                <a:gd name="T26" fmla="*/ 30 w 184"/>
                <a:gd name="T27" fmla="*/ 10 h 136"/>
                <a:gd name="T28" fmla="*/ 53 w 184"/>
                <a:gd name="T29" fmla="*/ 12 h 136"/>
                <a:gd name="T30" fmla="*/ 70 w 184"/>
                <a:gd name="T31" fmla="*/ 38 h 136"/>
                <a:gd name="T32" fmla="*/ 78 w 184"/>
                <a:gd name="T33" fmla="*/ 33 h 136"/>
                <a:gd name="T34" fmla="*/ 64 w 184"/>
                <a:gd name="T35" fmla="*/ 12 h 136"/>
                <a:gd name="T36" fmla="*/ 76 w 184"/>
                <a:gd name="T37" fmla="*/ 4 h 136"/>
                <a:gd name="T38" fmla="*/ 23 w 184"/>
                <a:gd name="T39" fmla="*/ 0 h 136"/>
                <a:gd name="T40" fmla="*/ 6 w 184"/>
                <a:gd name="T41" fmla="*/ 50 h 136"/>
                <a:gd name="T42" fmla="*/ 18 w 184"/>
                <a:gd name="T43" fmla="*/ 42 h 136"/>
                <a:gd name="T44" fmla="*/ 31 w 184"/>
                <a:gd name="T45" fmla="*/ 6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36">
                  <a:moveTo>
                    <a:pt x="151" y="69"/>
                  </a:moveTo>
                  <a:cubicBezTo>
                    <a:pt x="145" y="69"/>
                    <a:pt x="139" y="71"/>
                    <a:pt x="134" y="74"/>
                  </a:cubicBezTo>
                  <a:cubicBezTo>
                    <a:pt x="125" y="56"/>
                    <a:pt x="108" y="44"/>
                    <a:pt x="87" y="44"/>
                  </a:cubicBezTo>
                  <a:cubicBezTo>
                    <a:pt x="62" y="44"/>
                    <a:pt x="42" y="62"/>
                    <a:pt x="37" y="85"/>
                  </a:cubicBezTo>
                  <a:cubicBezTo>
                    <a:pt x="33" y="83"/>
                    <a:pt x="30" y="83"/>
                    <a:pt x="26" y="83"/>
                  </a:cubicBezTo>
                  <a:cubicBezTo>
                    <a:pt x="11" y="83"/>
                    <a:pt x="0" y="94"/>
                    <a:pt x="0" y="109"/>
                  </a:cubicBezTo>
                  <a:cubicBezTo>
                    <a:pt x="0" y="124"/>
                    <a:pt x="11" y="136"/>
                    <a:pt x="26" y="136"/>
                  </a:cubicBezTo>
                  <a:cubicBezTo>
                    <a:pt x="151" y="136"/>
                    <a:pt x="151" y="136"/>
                    <a:pt x="151" y="136"/>
                  </a:cubicBezTo>
                  <a:cubicBezTo>
                    <a:pt x="169" y="136"/>
                    <a:pt x="184" y="121"/>
                    <a:pt x="184" y="102"/>
                  </a:cubicBezTo>
                  <a:cubicBezTo>
                    <a:pt x="184" y="84"/>
                    <a:pt x="169" y="69"/>
                    <a:pt x="151" y="69"/>
                  </a:cubicBezTo>
                  <a:close/>
                  <a:moveTo>
                    <a:pt x="31" y="63"/>
                  </a:moveTo>
                  <a:cubicBezTo>
                    <a:pt x="39" y="58"/>
                    <a:pt x="39" y="58"/>
                    <a:pt x="39" y="58"/>
                  </a:cubicBezTo>
                  <a:cubicBezTo>
                    <a:pt x="22" y="32"/>
                    <a:pt x="22" y="32"/>
                    <a:pt x="22" y="32"/>
                  </a:cubicBezTo>
                  <a:cubicBezTo>
                    <a:pt x="30" y="10"/>
                    <a:pt x="30" y="10"/>
                    <a:pt x="30" y="10"/>
                  </a:cubicBezTo>
                  <a:cubicBezTo>
                    <a:pt x="53" y="12"/>
                    <a:pt x="53" y="12"/>
                    <a:pt x="53" y="12"/>
                  </a:cubicBezTo>
                  <a:cubicBezTo>
                    <a:pt x="70" y="38"/>
                    <a:pt x="70" y="38"/>
                    <a:pt x="70" y="38"/>
                  </a:cubicBezTo>
                  <a:cubicBezTo>
                    <a:pt x="78" y="33"/>
                    <a:pt x="78" y="33"/>
                    <a:pt x="78" y="33"/>
                  </a:cubicBezTo>
                  <a:cubicBezTo>
                    <a:pt x="64" y="12"/>
                    <a:pt x="64" y="12"/>
                    <a:pt x="64" y="12"/>
                  </a:cubicBezTo>
                  <a:cubicBezTo>
                    <a:pt x="76" y="4"/>
                    <a:pt x="76" y="4"/>
                    <a:pt x="76" y="4"/>
                  </a:cubicBezTo>
                  <a:cubicBezTo>
                    <a:pt x="23" y="0"/>
                    <a:pt x="23" y="0"/>
                    <a:pt x="23" y="0"/>
                  </a:cubicBezTo>
                  <a:cubicBezTo>
                    <a:pt x="6" y="50"/>
                    <a:pt x="6" y="50"/>
                    <a:pt x="6" y="50"/>
                  </a:cubicBezTo>
                  <a:cubicBezTo>
                    <a:pt x="18" y="42"/>
                    <a:pt x="18" y="42"/>
                    <a:pt x="18" y="42"/>
                  </a:cubicBezTo>
                  <a:lnTo>
                    <a:pt x="31" y="63"/>
                  </a:lnTo>
                  <a:close/>
                </a:path>
              </a:pathLst>
            </a:custGeom>
            <a:solidFill>
              <a:schemeClr val="bg1"/>
            </a:solidFill>
            <a:ln w="19050">
              <a:solidFill>
                <a:schemeClr val="accent1"/>
              </a:solidFill>
            </a:ln>
          </p:spPr>
          <p:txBody>
            <a:bodyPr vert="horz" wrap="square" lIns="121899" tIns="60949" rIns="121899" bIns="60949" numCol="1" anchor="t" anchorCtr="0" compatLnSpc="1">
              <a:prstTxWarp prst="textNoShape">
                <a:avLst/>
              </a:prstTxWarp>
            </a:bodyPr>
            <a:lstStyle/>
            <a:p>
              <a:endParaRPr lang="en-US"/>
            </a:p>
          </p:txBody>
        </p:sp>
        <p:sp>
          <p:nvSpPr>
            <p:cNvPr id="40" name="Oval 39"/>
            <p:cNvSpPr/>
            <p:nvPr/>
          </p:nvSpPr>
          <p:spPr bwMode="auto">
            <a:xfrm>
              <a:off x="7061201" y="4893733"/>
              <a:ext cx="990600" cy="635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22"/>
            <p:cNvSpPr>
              <a:spLocks noEditPoints="1"/>
            </p:cNvSpPr>
            <p:nvPr/>
          </p:nvSpPr>
          <p:spPr bwMode="auto">
            <a:xfrm flipH="1">
              <a:off x="7269442" y="4930186"/>
              <a:ext cx="435222" cy="508930"/>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2" name="Freeform 37"/>
          <p:cNvSpPr>
            <a:spLocks noEditPoints="1"/>
          </p:cNvSpPr>
          <p:nvPr/>
        </p:nvSpPr>
        <p:spPr bwMode="auto">
          <a:xfrm>
            <a:off x="2016125" y="4859990"/>
            <a:ext cx="752715" cy="556875"/>
          </a:xfrm>
          <a:custGeom>
            <a:avLst/>
            <a:gdLst>
              <a:gd name="T0" fmla="*/ 151 w 184"/>
              <a:gd name="T1" fmla="*/ 69 h 136"/>
              <a:gd name="T2" fmla="*/ 134 w 184"/>
              <a:gd name="T3" fmla="*/ 74 h 136"/>
              <a:gd name="T4" fmla="*/ 87 w 184"/>
              <a:gd name="T5" fmla="*/ 44 h 136"/>
              <a:gd name="T6" fmla="*/ 37 w 184"/>
              <a:gd name="T7" fmla="*/ 85 h 136"/>
              <a:gd name="T8" fmla="*/ 26 w 184"/>
              <a:gd name="T9" fmla="*/ 83 h 136"/>
              <a:gd name="T10" fmla="*/ 0 w 184"/>
              <a:gd name="T11" fmla="*/ 109 h 136"/>
              <a:gd name="T12" fmla="*/ 26 w 184"/>
              <a:gd name="T13" fmla="*/ 136 h 136"/>
              <a:gd name="T14" fmla="*/ 151 w 184"/>
              <a:gd name="T15" fmla="*/ 136 h 136"/>
              <a:gd name="T16" fmla="*/ 184 w 184"/>
              <a:gd name="T17" fmla="*/ 102 h 136"/>
              <a:gd name="T18" fmla="*/ 151 w 184"/>
              <a:gd name="T19" fmla="*/ 69 h 136"/>
              <a:gd name="T20" fmla="*/ 31 w 184"/>
              <a:gd name="T21" fmla="*/ 63 h 136"/>
              <a:gd name="T22" fmla="*/ 39 w 184"/>
              <a:gd name="T23" fmla="*/ 58 h 136"/>
              <a:gd name="T24" fmla="*/ 22 w 184"/>
              <a:gd name="T25" fmla="*/ 32 h 136"/>
              <a:gd name="T26" fmla="*/ 30 w 184"/>
              <a:gd name="T27" fmla="*/ 10 h 136"/>
              <a:gd name="T28" fmla="*/ 53 w 184"/>
              <a:gd name="T29" fmla="*/ 12 h 136"/>
              <a:gd name="T30" fmla="*/ 70 w 184"/>
              <a:gd name="T31" fmla="*/ 38 h 136"/>
              <a:gd name="T32" fmla="*/ 78 w 184"/>
              <a:gd name="T33" fmla="*/ 33 h 136"/>
              <a:gd name="T34" fmla="*/ 64 w 184"/>
              <a:gd name="T35" fmla="*/ 12 h 136"/>
              <a:gd name="T36" fmla="*/ 76 w 184"/>
              <a:gd name="T37" fmla="*/ 4 h 136"/>
              <a:gd name="T38" fmla="*/ 23 w 184"/>
              <a:gd name="T39" fmla="*/ 0 h 136"/>
              <a:gd name="T40" fmla="*/ 6 w 184"/>
              <a:gd name="T41" fmla="*/ 50 h 136"/>
              <a:gd name="T42" fmla="*/ 18 w 184"/>
              <a:gd name="T43" fmla="*/ 42 h 136"/>
              <a:gd name="T44" fmla="*/ 31 w 184"/>
              <a:gd name="T45" fmla="*/ 6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36">
                <a:moveTo>
                  <a:pt x="151" y="69"/>
                </a:moveTo>
                <a:cubicBezTo>
                  <a:pt x="145" y="69"/>
                  <a:pt x="139" y="71"/>
                  <a:pt x="134" y="74"/>
                </a:cubicBezTo>
                <a:cubicBezTo>
                  <a:pt x="125" y="56"/>
                  <a:pt x="108" y="44"/>
                  <a:pt x="87" y="44"/>
                </a:cubicBezTo>
                <a:cubicBezTo>
                  <a:pt x="62" y="44"/>
                  <a:pt x="42" y="62"/>
                  <a:pt x="37" y="85"/>
                </a:cubicBezTo>
                <a:cubicBezTo>
                  <a:pt x="33" y="83"/>
                  <a:pt x="30" y="83"/>
                  <a:pt x="26" y="83"/>
                </a:cubicBezTo>
                <a:cubicBezTo>
                  <a:pt x="11" y="83"/>
                  <a:pt x="0" y="94"/>
                  <a:pt x="0" y="109"/>
                </a:cubicBezTo>
                <a:cubicBezTo>
                  <a:pt x="0" y="124"/>
                  <a:pt x="11" y="136"/>
                  <a:pt x="26" y="136"/>
                </a:cubicBezTo>
                <a:cubicBezTo>
                  <a:pt x="151" y="136"/>
                  <a:pt x="151" y="136"/>
                  <a:pt x="151" y="136"/>
                </a:cubicBezTo>
                <a:cubicBezTo>
                  <a:pt x="169" y="136"/>
                  <a:pt x="184" y="121"/>
                  <a:pt x="184" y="102"/>
                </a:cubicBezTo>
                <a:cubicBezTo>
                  <a:pt x="184" y="84"/>
                  <a:pt x="169" y="69"/>
                  <a:pt x="151" y="69"/>
                </a:cubicBezTo>
                <a:close/>
                <a:moveTo>
                  <a:pt x="31" y="63"/>
                </a:moveTo>
                <a:cubicBezTo>
                  <a:pt x="39" y="58"/>
                  <a:pt x="39" y="58"/>
                  <a:pt x="39" y="58"/>
                </a:cubicBezTo>
                <a:cubicBezTo>
                  <a:pt x="22" y="32"/>
                  <a:pt x="22" y="32"/>
                  <a:pt x="22" y="32"/>
                </a:cubicBezTo>
                <a:cubicBezTo>
                  <a:pt x="30" y="10"/>
                  <a:pt x="30" y="10"/>
                  <a:pt x="30" y="10"/>
                </a:cubicBezTo>
                <a:cubicBezTo>
                  <a:pt x="53" y="12"/>
                  <a:pt x="53" y="12"/>
                  <a:pt x="53" y="12"/>
                </a:cubicBezTo>
                <a:cubicBezTo>
                  <a:pt x="70" y="38"/>
                  <a:pt x="70" y="38"/>
                  <a:pt x="70" y="38"/>
                </a:cubicBezTo>
                <a:cubicBezTo>
                  <a:pt x="78" y="33"/>
                  <a:pt x="78" y="33"/>
                  <a:pt x="78" y="33"/>
                </a:cubicBezTo>
                <a:cubicBezTo>
                  <a:pt x="64" y="12"/>
                  <a:pt x="64" y="12"/>
                  <a:pt x="64" y="12"/>
                </a:cubicBezTo>
                <a:cubicBezTo>
                  <a:pt x="76" y="4"/>
                  <a:pt x="76" y="4"/>
                  <a:pt x="76" y="4"/>
                </a:cubicBezTo>
                <a:cubicBezTo>
                  <a:pt x="23" y="0"/>
                  <a:pt x="23" y="0"/>
                  <a:pt x="23" y="0"/>
                </a:cubicBezTo>
                <a:cubicBezTo>
                  <a:pt x="6" y="50"/>
                  <a:pt x="6" y="50"/>
                  <a:pt x="6" y="50"/>
                </a:cubicBezTo>
                <a:cubicBezTo>
                  <a:pt x="18" y="42"/>
                  <a:pt x="18" y="42"/>
                  <a:pt x="18" y="42"/>
                </a:cubicBezTo>
                <a:lnTo>
                  <a:pt x="31" y="63"/>
                </a:ln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endParaRPr lang="en-US"/>
          </a:p>
        </p:txBody>
      </p:sp>
    </p:spTree>
    <p:extLst>
      <p:ext uri="{BB962C8B-B14F-4D97-AF65-F5344CB8AC3E}">
        <p14:creationId xmlns:p14="http://schemas.microsoft.com/office/powerpoint/2010/main" val="420231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06525"/>
            <a:ext cx="10237787" cy="1994392"/>
          </a:xfrm>
        </p:spPr>
        <p:txBody>
          <a:bodyPr/>
          <a:lstStyle/>
          <a:p>
            <a:r>
              <a:rPr lang="en-US" dirty="0">
                <a:gradFill>
                  <a:gsLst>
                    <a:gs pos="1250">
                      <a:srgbClr val="FFFFFF"/>
                    </a:gs>
                    <a:gs pos="100000">
                      <a:srgbClr val="FFFFFF"/>
                    </a:gs>
                  </a:gsLst>
                  <a:lin ang="5400000" scaled="0"/>
                </a:gradFill>
              </a:rPr>
              <a:t>SQL Server 2012 </a:t>
            </a:r>
            <a:br>
              <a:rPr lang="en-US" dirty="0">
                <a:gradFill>
                  <a:gsLst>
                    <a:gs pos="1250">
                      <a:srgbClr val="FFFFFF"/>
                    </a:gs>
                    <a:gs pos="100000">
                      <a:srgbClr val="FFFFFF"/>
                    </a:gs>
                  </a:gsLst>
                  <a:lin ang="5400000" scaled="0"/>
                </a:gradFill>
              </a:rPr>
            </a:br>
            <a:r>
              <a:rPr lang="en-US" dirty="0">
                <a:gradFill>
                  <a:gsLst>
                    <a:gs pos="1250">
                      <a:srgbClr val="FFFFFF"/>
                    </a:gs>
                    <a:gs pos="100000">
                      <a:srgbClr val="FFFFFF"/>
                    </a:gs>
                  </a:gsLst>
                  <a:lin ang="5400000" scaled="0"/>
                </a:gradFill>
              </a:rPr>
              <a:t>in Windows Azure </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1410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677356" y="2235011"/>
            <a:ext cx="2472613" cy="247497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SQL Server in a Virtual Machine</a:t>
            </a:r>
          </a:p>
        </p:txBody>
      </p:sp>
      <p:sp>
        <p:nvSpPr>
          <p:cNvPr id="18" name="SQLDB"/>
          <p:cNvSpPr/>
          <p:nvPr/>
        </p:nvSpPr>
        <p:spPr bwMode="auto">
          <a:xfrm>
            <a:off x="3367500" y="2235011"/>
            <a:ext cx="2472613" cy="247497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Azure SQL Database</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3584" y="2596896"/>
            <a:ext cx="1520439" cy="1219200"/>
          </a:xfrm>
          <a:prstGeom prst="rect">
            <a:avLst/>
          </a:prstGeom>
        </p:spPr>
      </p:pic>
      <p:pic>
        <p:nvPicPr>
          <p:cNvPr id="20" name="Picture 3" descr="C:\Users\scottkl\AppData\Local\MetroStyleAddIn\Icons\Virtualization.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535" y="2596896"/>
            <a:ext cx="1578253"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ableStorage"/>
          <p:cNvSpPr/>
          <p:nvPr/>
        </p:nvSpPr>
        <p:spPr bwMode="auto">
          <a:xfrm>
            <a:off x="6057642" y="2235008"/>
            <a:ext cx="2472613" cy="2474976"/>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Azure Table </a:t>
            </a:r>
            <a:br>
              <a:rPr lang="en-US" sz="2000" dirty="0">
                <a:gradFill>
                  <a:gsLst>
                    <a:gs pos="0">
                      <a:srgbClr val="FFFFFF"/>
                    </a:gs>
                    <a:gs pos="100000">
                      <a:srgbClr val="FFFFFF"/>
                    </a:gs>
                  </a:gsLst>
                  <a:lin ang="5400000" scaled="0"/>
                </a:gradFill>
              </a:rPr>
            </a:br>
            <a:r>
              <a:rPr lang="en-US" sz="2000" dirty="0">
                <a:gradFill>
                  <a:gsLst>
                    <a:gs pos="0">
                      <a:srgbClr val="FFFFFF"/>
                    </a:gs>
                    <a:gs pos="100000">
                      <a:srgbClr val="FFFFFF"/>
                    </a:gs>
                  </a:gsLst>
                  <a:lin ang="5400000" scaled="0"/>
                </a:gradFill>
              </a:rPr>
              <a:t>Storage</a:t>
            </a:r>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33727" y="2596896"/>
            <a:ext cx="1520439" cy="1219200"/>
          </a:xfrm>
          <a:prstGeom prst="rect">
            <a:avLst/>
          </a:prstGeom>
        </p:spPr>
      </p:pic>
      <p:sp>
        <p:nvSpPr>
          <p:cNvPr id="23" name="BlobStorage"/>
          <p:cNvSpPr/>
          <p:nvPr/>
        </p:nvSpPr>
        <p:spPr bwMode="auto">
          <a:xfrm>
            <a:off x="8747786" y="2235012"/>
            <a:ext cx="2472613" cy="2474976"/>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Azure Blob </a:t>
            </a:r>
            <a:br>
              <a:rPr lang="en-US" sz="2000" dirty="0">
                <a:gradFill>
                  <a:gsLst>
                    <a:gs pos="0">
                      <a:srgbClr val="FFFFFF"/>
                    </a:gs>
                    <a:gs pos="100000">
                      <a:srgbClr val="FFFFFF"/>
                    </a:gs>
                  </a:gsLst>
                  <a:lin ang="5400000" scaled="0"/>
                </a:gradFill>
              </a:rPr>
            </a:br>
            <a:r>
              <a:rPr lang="en-US" sz="2000" dirty="0">
                <a:gradFill>
                  <a:gsLst>
                    <a:gs pos="0">
                      <a:srgbClr val="FFFFFF"/>
                    </a:gs>
                    <a:gs pos="100000">
                      <a:srgbClr val="FFFFFF"/>
                    </a:gs>
                  </a:gsLst>
                  <a:lin ang="5400000" scaled="0"/>
                </a:gradFill>
              </a:rPr>
              <a:t>Storage</a:t>
            </a: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3870" y="2596896"/>
            <a:ext cx="1520439" cy="1219200"/>
          </a:xfrm>
          <a:prstGeom prst="rect">
            <a:avLst/>
          </a:prstGeom>
        </p:spPr>
      </p:pic>
      <p:sp useBgFill="1">
        <p:nvSpPr>
          <p:cNvPr id="11" name="Rectangle 10"/>
          <p:cNvSpPr/>
          <p:nvPr/>
        </p:nvSpPr>
        <p:spPr bwMode="auto">
          <a:xfrm>
            <a:off x="0" y="4721144"/>
            <a:ext cx="12188825" cy="213685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519113" y="228600"/>
            <a:ext cx="11149013" cy="1514261"/>
          </a:xfrm>
        </p:spPr>
        <p:txBody>
          <a:bodyPr/>
          <a:lstStyle/>
          <a:p>
            <a:r>
              <a:rPr lang="en-US" dirty="0"/>
              <a:t>Azure Data Management</a:t>
            </a:r>
            <a:br>
              <a:rPr lang="en-US" dirty="0"/>
            </a:br>
            <a:endParaRPr lang="en-US" dirty="0"/>
          </a:p>
        </p:txBody>
      </p:sp>
    </p:spTree>
    <p:extLst>
      <p:ext uri="{BB962C8B-B14F-4D97-AF65-F5344CB8AC3E}">
        <p14:creationId xmlns:p14="http://schemas.microsoft.com/office/powerpoint/2010/main" val="17842924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Azure SQL Database</a:t>
            </a:r>
            <a:endParaRPr lang="en-US" dirty="0"/>
          </a:p>
        </p:txBody>
      </p:sp>
      <p:sp>
        <p:nvSpPr>
          <p:cNvPr id="6" name="Content Placeholder 2"/>
          <p:cNvSpPr txBox="1">
            <a:spLocks/>
          </p:cNvSpPr>
          <p:nvPr/>
        </p:nvSpPr>
        <p:spPr>
          <a:xfrm>
            <a:off x="5277300" y="2323269"/>
            <a:ext cx="6340176" cy="301606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287">
              <a:spcBef>
                <a:spcPts val="0"/>
              </a:spcBef>
              <a:spcAft>
                <a:spcPts val="300"/>
              </a:spcAft>
              <a:buNone/>
            </a:pPr>
            <a:r>
              <a:rPr lang="en-US" sz="4000" spc="-100" dirty="0">
                <a:solidFill>
                  <a:schemeClr val="accent2">
                    <a:alpha val="99000"/>
                  </a:schemeClr>
                </a:solidFill>
                <a:latin typeface="Segoe UI Light" pitchFamily="34" charset="0"/>
              </a:rPr>
              <a:t>Relational Data Storage</a:t>
            </a:r>
          </a:p>
          <a:p>
            <a:pPr marL="3175" lvl="1" indent="0" defTabSz="914287">
              <a:spcBef>
                <a:spcPts val="600"/>
              </a:spcBef>
              <a:buNone/>
            </a:pPr>
            <a:r>
              <a:rPr lang="en-US" sz="2400" spc="-51" dirty="0"/>
              <a:t>Relational database as a service</a:t>
            </a:r>
          </a:p>
          <a:p>
            <a:pPr marL="3175" lvl="1" indent="0" defTabSz="914287">
              <a:spcBef>
                <a:spcPts val="600"/>
              </a:spcBef>
              <a:buNone/>
            </a:pPr>
            <a:r>
              <a:rPr lang="en-US" sz="2400" spc="-51" dirty="0"/>
              <a:t>Fully managed</a:t>
            </a:r>
          </a:p>
          <a:p>
            <a:pPr marL="3175" lvl="1" indent="0" defTabSz="914287">
              <a:spcBef>
                <a:spcPts val="600"/>
              </a:spcBef>
              <a:buNone/>
            </a:pPr>
            <a:r>
              <a:rPr lang="en-US" sz="2400" spc="-51" dirty="0"/>
              <a:t>High availability, scalability, &amp; global reach</a:t>
            </a:r>
          </a:p>
          <a:p>
            <a:pPr marL="3175" lvl="1" indent="0" defTabSz="914287">
              <a:spcBef>
                <a:spcPts val="600"/>
              </a:spcBef>
              <a:buNone/>
            </a:pPr>
            <a:r>
              <a:rPr lang="en-US" sz="2400" spc="-51" dirty="0"/>
              <a:t>Familiar language and framework </a:t>
            </a:r>
            <a:r>
              <a:rPr lang="en-US" sz="2400" spc="-51" dirty="0" smtClean="0"/>
              <a:t>support</a:t>
            </a:r>
            <a:endParaRPr lang="en-US" sz="2400" spc="-51" dirty="0"/>
          </a:p>
        </p:txBody>
      </p:sp>
      <p:pic>
        <p:nvPicPr>
          <p:cNvPr id="7" name="Picture 6"/>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100000"/>
                    </a14:imgEffect>
                  </a14:imgLayer>
                </a14:imgProps>
              </a:ext>
              <a:ext uri="{28A0092B-C50C-407E-A947-70E740481C1C}">
                <a14:useLocalDpi xmlns:a14="http://schemas.microsoft.com/office/drawing/2010/main" val="0"/>
              </a:ext>
            </a:extLst>
          </a:blip>
          <a:stretch>
            <a:fillRect/>
          </a:stretch>
        </p:blipFill>
        <p:spPr>
          <a:xfrm>
            <a:off x="761802" y="1717528"/>
            <a:ext cx="4515497" cy="3621801"/>
          </a:xfrm>
          <a:prstGeom prst="rect">
            <a:avLst/>
          </a:prstGeom>
          <a:ln>
            <a:noFill/>
          </a:ln>
        </p:spPr>
      </p:pic>
    </p:spTree>
    <p:extLst>
      <p:ext uri="{BB962C8B-B14F-4D97-AF65-F5344CB8AC3E}">
        <p14:creationId xmlns:p14="http://schemas.microsoft.com/office/powerpoint/2010/main" val="3003820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353105" y="2122052"/>
            <a:ext cx="5683133" cy="33476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itle 4"/>
          <p:cNvSpPr>
            <a:spLocks noGrp="1"/>
          </p:cNvSpPr>
          <p:nvPr>
            <p:ph type="title"/>
          </p:nvPr>
        </p:nvSpPr>
        <p:spPr/>
        <p:txBody>
          <a:bodyPr/>
          <a:lstStyle/>
          <a:p>
            <a:r>
              <a:rPr lang="en-US" dirty="0" smtClean="0"/>
              <a:t>Familiar and Consistent Tools</a:t>
            </a:r>
            <a:endParaRPr lang="en-US" dirty="0"/>
          </a:p>
        </p:txBody>
      </p:sp>
      <p:pic>
        <p:nvPicPr>
          <p:cNvPr id="9" name="Content Placeholder 4"/>
          <p:cNvPicPr>
            <a:picLocks noChangeAspect="1"/>
          </p:cNvPicPr>
          <p:nvPr/>
        </p:nvPicPr>
        <p:blipFill rotWithShape="1">
          <a:blip r:embed="rId3">
            <a:extLst>
              <a:ext uri="{BEBA8EAE-BF5A-486C-A8C5-ECC9F3942E4B}">
                <a14:imgProps xmlns:a14="http://schemas.microsoft.com/office/drawing/2010/main">
                  <a14:imgLayer r:embed="rId4">
                    <a14:imgEffect>
                      <a14:sharpenSoften amount="29000"/>
                    </a14:imgEffect>
                  </a14:imgLayer>
                </a14:imgProps>
              </a:ext>
              <a:ext uri="{28A0092B-C50C-407E-A947-70E740481C1C}">
                <a14:useLocalDpi xmlns:a14="http://schemas.microsoft.com/office/drawing/2010/main" val="0"/>
              </a:ext>
            </a:extLst>
          </a:blip>
          <a:srcRect/>
          <a:stretch/>
        </p:blipFill>
        <p:spPr>
          <a:xfrm>
            <a:off x="353104" y="2249347"/>
            <a:ext cx="5683133" cy="3093094"/>
          </a:xfrm>
          <a:prstGeom prst="rect">
            <a:avLst/>
          </a:prstGeom>
          <a:solidFill>
            <a:schemeClr val="bg1"/>
          </a:solidFill>
          <a:ln>
            <a:noFill/>
          </a:ln>
          <a:effectLst>
            <a:outerShdw blurRad="50800" dist="25400" dir="2700000" algn="tl" rotWithShape="0">
              <a:prstClr val="black">
                <a:alpha val="10000"/>
              </a:prstClr>
            </a:outerShdw>
          </a:effectLst>
        </p:spPr>
      </p:pic>
      <p:sp>
        <p:nvSpPr>
          <p:cNvPr id="14" name="Content Placeholder 2"/>
          <p:cNvSpPr txBox="1">
            <a:spLocks/>
          </p:cNvSpPr>
          <p:nvPr/>
        </p:nvSpPr>
        <p:spPr>
          <a:xfrm>
            <a:off x="6360669" y="1414583"/>
            <a:ext cx="5573712" cy="505523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None/>
            </a:pPr>
            <a:r>
              <a:rPr lang="en-US" sz="3600" spc="-100" dirty="0">
                <a:solidFill>
                  <a:schemeClr val="accent1">
                    <a:alpha val="99000"/>
                  </a:schemeClr>
                </a:solidFill>
                <a:latin typeface="Segoe UI Light" pitchFamily="34" charset="0"/>
              </a:rPr>
              <a:t>Use familiar technologies</a:t>
            </a:r>
          </a:p>
          <a:p>
            <a:pPr marL="3175" lvl="1" indent="0" defTabSz="914325">
              <a:spcBef>
                <a:spcPts val="900"/>
              </a:spcBef>
              <a:buNone/>
            </a:pPr>
            <a:r>
              <a:rPr lang="en-US" sz="1800" spc="-51" dirty="0"/>
              <a:t>Supports Transact-SQL</a:t>
            </a:r>
          </a:p>
          <a:p>
            <a:pPr marL="3175" lvl="1" indent="0" defTabSz="914325">
              <a:spcBef>
                <a:spcPts val="900"/>
              </a:spcBef>
              <a:buNone/>
            </a:pPr>
            <a:r>
              <a:rPr lang="en-US" sz="1800" spc="-51" dirty="0"/>
              <a:t>Supports popular languages</a:t>
            </a:r>
          </a:p>
          <a:p>
            <a:pPr marL="228600" lvl="1" indent="0" defTabSz="914325">
              <a:spcBef>
                <a:spcPts val="600"/>
              </a:spcBef>
              <a:buNone/>
            </a:pPr>
            <a:r>
              <a:rPr lang="en-US" sz="1600" spc="-51" dirty="0"/>
              <a:t>.NET Framework (C#, Visual Basic, F#) via ADO.NET</a:t>
            </a:r>
          </a:p>
          <a:p>
            <a:pPr marL="228600" lvl="1" indent="0" defTabSz="914325">
              <a:spcBef>
                <a:spcPts val="600"/>
              </a:spcBef>
              <a:buNone/>
            </a:pPr>
            <a:r>
              <a:rPr lang="en-US" sz="1600" spc="-51" dirty="0"/>
              <a:t>C / C++ via ODBC</a:t>
            </a:r>
          </a:p>
          <a:p>
            <a:pPr marL="228600" lvl="1" indent="0" defTabSz="914325">
              <a:spcBef>
                <a:spcPts val="600"/>
              </a:spcBef>
              <a:buNone/>
            </a:pPr>
            <a:r>
              <a:rPr lang="en-US" sz="1600" spc="-51" dirty="0"/>
              <a:t>Java via Microsoft JDBC provider</a:t>
            </a:r>
          </a:p>
          <a:p>
            <a:pPr marL="228600" lvl="1" indent="0" defTabSz="914325">
              <a:spcBef>
                <a:spcPts val="600"/>
              </a:spcBef>
              <a:buNone/>
            </a:pPr>
            <a:r>
              <a:rPr lang="en-US" sz="1600" spc="-51" dirty="0"/>
              <a:t>PHP via Microsoft PHP provider</a:t>
            </a:r>
          </a:p>
          <a:p>
            <a:pPr marL="3175" lvl="1" indent="0" defTabSz="914325">
              <a:spcBef>
                <a:spcPts val="900"/>
              </a:spcBef>
              <a:buNone/>
            </a:pPr>
            <a:r>
              <a:rPr lang="en-US" sz="1800" spc="-51" dirty="0"/>
              <a:t>Supports popular frameworks</a:t>
            </a:r>
          </a:p>
          <a:p>
            <a:pPr marL="228600" lvl="1" indent="0" defTabSz="914325">
              <a:spcBef>
                <a:spcPts val="600"/>
              </a:spcBef>
              <a:buNone/>
            </a:pPr>
            <a:r>
              <a:rPr lang="en-US" sz="1600" spc="-51" dirty="0"/>
              <a:t>OData, Entity Framework, WCF Data Services, NHibernate</a:t>
            </a:r>
          </a:p>
          <a:p>
            <a:pPr marL="3175" lvl="1" indent="0" defTabSz="914325">
              <a:spcBef>
                <a:spcPts val="900"/>
              </a:spcBef>
              <a:buNone/>
            </a:pPr>
            <a:r>
              <a:rPr lang="en-US" sz="1800" spc="-51" dirty="0"/>
              <a:t>Supports popular tools</a:t>
            </a:r>
          </a:p>
          <a:p>
            <a:pPr marL="228600" lvl="1" indent="0" defTabSz="914325">
              <a:spcBef>
                <a:spcPts val="600"/>
              </a:spcBef>
              <a:buNone/>
            </a:pPr>
            <a:r>
              <a:rPr lang="en-US" sz="1600" spc="-51" dirty="0"/>
              <a:t>SQL Server Management Studio (2008 R2 and later)</a:t>
            </a:r>
          </a:p>
          <a:p>
            <a:pPr marL="228600" lvl="1" indent="0" defTabSz="914325">
              <a:spcBef>
                <a:spcPts val="600"/>
              </a:spcBef>
              <a:buNone/>
            </a:pPr>
            <a:r>
              <a:rPr lang="en-US" sz="1600" spc="-51" dirty="0"/>
              <a:t>SQL Server command-line utilities (SQLCMD, BCP)</a:t>
            </a:r>
          </a:p>
          <a:p>
            <a:pPr marL="228600" lvl="1" indent="0" defTabSz="914325">
              <a:spcBef>
                <a:spcPts val="600"/>
              </a:spcBef>
              <a:buNone/>
            </a:pPr>
            <a:r>
              <a:rPr lang="en-US" sz="1600" spc="-51" dirty="0"/>
              <a:t>CA Erwin</a:t>
            </a:r>
            <a:r>
              <a:rPr lang="en-US" sz="1600" spc="-51" baseline="30000" dirty="0"/>
              <a:t>®</a:t>
            </a:r>
            <a:r>
              <a:rPr lang="en-US" sz="1600" spc="-51" dirty="0"/>
              <a:t> Data Modeler</a:t>
            </a:r>
          </a:p>
          <a:p>
            <a:pPr marL="228600" lvl="1" indent="0" defTabSz="914325">
              <a:spcBef>
                <a:spcPts val="600"/>
              </a:spcBef>
              <a:buNone/>
            </a:pPr>
            <a:r>
              <a:rPr lang="en-US" sz="1600" spc="-51" dirty="0"/>
              <a:t>Embarcadero Technologies DBArtisan</a:t>
            </a:r>
            <a:r>
              <a:rPr lang="en-US" sz="1600" spc="-51" baseline="30000" dirty="0"/>
              <a:t>®</a:t>
            </a:r>
          </a:p>
        </p:txBody>
      </p:sp>
    </p:spTree>
    <p:extLst>
      <p:ext uri="{BB962C8B-B14F-4D97-AF65-F5344CB8AC3E}">
        <p14:creationId xmlns:p14="http://schemas.microsoft.com/office/powerpoint/2010/main" val="259444399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06525"/>
            <a:ext cx="10237787" cy="1994392"/>
          </a:xfrm>
        </p:spPr>
        <p:txBody>
          <a:bodyPr/>
          <a:lstStyle/>
          <a:p>
            <a:r>
              <a:rPr lang="en-US" dirty="0">
                <a:gradFill>
                  <a:gsLst>
                    <a:gs pos="1250">
                      <a:srgbClr val="FFFFFF"/>
                    </a:gs>
                    <a:gs pos="100000">
                      <a:srgbClr val="FFFFFF"/>
                    </a:gs>
                  </a:gsLst>
                  <a:lin ang="5400000" scaled="0"/>
                </a:gradFill>
              </a:rPr>
              <a:t>Windows Azure </a:t>
            </a:r>
            <a:br>
              <a:rPr lang="en-US" dirty="0">
                <a:gradFill>
                  <a:gsLst>
                    <a:gs pos="1250">
                      <a:srgbClr val="FFFFFF"/>
                    </a:gs>
                    <a:gs pos="100000">
                      <a:srgbClr val="FFFFFF"/>
                    </a:gs>
                  </a:gsLst>
                  <a:lin ang="5400000" scaled="0"/>
                </a:gradFill>
              </a:rPr>
            </a:br>
            <a:r>
              <a:rPr lang="en-US" dirty="0">
                <a:gradFill>
                  <a:gsLst>
                    <a:gs pos="1250">
                      <a:srgbClr val="FFFFFF"/>
                    </a:gs>
                    <a:gs pos="100000">
                      <a:srgbClr val="FFFFFF"/>
                    </a:gs>
                  </a:gsLst>
                  <a:lin ang="5400000" scaled="0"/>
                </a:gradFill>
              </a:rPr>
              <a:t>SQL Database</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2216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18359" y="4151349"/>
            <a:ext cx="3453500" cy="1527048"/>
            <a:chOff x="203147" y="4311316"/>
            <a:chExt cx="3453500" cy="1527048"/>
          </a:xfrm>
        </p:grpSpPr>
        <p:sp>
          <p:nvSpPr>
            <p:cNvPr id="175" name="Rectangle 174"/>
            <p:cNvSpPr/>
            <p:nvPr/>
          </p:nvSpPr>
          <p:spPr>
            <a:xfrm>
              <a:off x="203147" y="4311316"/>
              <a:ext cx="3453500" cy="1527048"/>
            </a:xfrm>
            <a:prstGeom prst="rect">
              <a:avLst/>
            </a:prstGeom>
            <a:solidFill>
              <a:schemeClr val="accent3"/>
            </a:solidFill>
            <a:ln>
              <a:noFill/>
            </a:ln>
          </p:spPr>
          <p:style>
            <a:lnRef idx="1">
              <a:schemeClr val="accent2"/>
            </a:lnRef>
            <a:fillRef idx="2">
              <a:schemeClr val="accent2"/>
            </a:fillRef>
            <a:effectRef idx="1">
              <a:schemeClr val="accent2"/>
            </a:effectRef>
            <a:fontRef idx="minor">
              <a:schemeClr val="dk1"/>
            </a:fontRef>
          </p:style>
          <p:txBody>
            <a:bodyPr lIns="121899" tIns="109728" rIns="121899" bIns="60949" rtlCol="0" anchor="t" anchorCtr="1"/>
            <a:lstStyle/>
            <a:p>
              <a:pPr algn="ctr"/>
              <a:r>
                <a:rPr lang="en-US" sz="2100" dirty="0">
                  <a:solidFill>
                    <a:schemeClr val="bg1">
                      <a:alpha val="99000"/>
                    </a:schemeClr>
                  </a:solidFill>
                </a:rPr>
                <a:t>Backend Node Replica 1</a:t>
              </a:r>
            </a:p>
          </p:txBody>
        </p:sp>
        <p:sp>
          <p:nvSpPr>
            <p:cNvPr id="177" name="Rectangle 176"/>
            <p:cNvSpPr/>
            <p:nvPr/>
          </p:nvSpPr>
          <p:spPr>
            <a:xfrm>
              <a:off x="379830" y="4873231"/>
              <a:ext cx="3104690" cy="769161"/>
            </a:xfrm>
            <a:prstGeom prst="rect">
              <a:avLst/>
            </a:prstGeom>
            <a:solidFill>
              <a:schemeClr val="accent3">
                <a:lumMod val="75000"/>
              </a:schemeClr>
            </a:solidFill>
            <a:ln>
              <a:noFill/>
            </a:ln>
          </p:spPr>
          <p:style>
            <a:lnRef idx="1">
              <a:schemeClr val="accent2"/>
            </a:lnRef>
            <a:fillRef idx="2">
              <a:schemeClr val="accent2"/>
            </a:fillRef>
            <a:effectRef idx="1">
              <a:schemeClr val="accent2"/>
            </a:effectRef>
            <a:fontRef idx="minor">
              <a:schemeClr val="dk1"/>
            </a:fontRef>
          </p:style>
          <p:txBody>
            <a:bodyPr lIns="121899" tIns="60949" rIns="121899" bIns="60949" rtlCol="0" anchor="ctr" anchorCtr="0"/>
            <a:lstStyle/>
            <a:p>
              <a:pPr algn="ctr"/>
              <a:r>
                <a:rPr lang="en-US" dirty="0">
                  <a:solidFill>
                    <a:schemeClr val="bg1">
                      <a:alpha val="99000"/>
                    </a:schemeClr>
                  </a:solidFill>
                </a:rPr>
                <a:t>SQL DB</a:t>
              </a:r>
            </a:p>
          </p:txBody>
        </p:sp>
      </p:grpSp>
      <p:grpSp>
        <p:nvGrpSpPr>
          <p:cNvPr id="10" name="Group 9"/>
          <p:cNvGrpSpPr/>
          <p:nvPr/>
        </p:nvGrpSpPr>
        <p:grpSpPr>
          <a:xfrm>
            <a:off x="8227457" y="4151349"/>
            <a:ext cx="3453500" cy="1527048"/>
            <a:chOff x="8227457" y="4311316"/>
            <a:chExt cx="3453500" cy="1527048"/>
          </a:xfrm>
        </p:grpSpPr>
        <p:sp>
          <p:nvSpPr>
            <p:cNvPr id="185" name="Rectangle 184"/>
            <p:cNvSpPr/>
            <p:nvPr/>
          </p:nvSpPr>
          <p:spPr>
            <a:xfrm>
              <a:off x="8227457" y="4311316"/>
              <a:ext cx="3453500" cy="1527048"/>
            </a:xfrm>
            <a:prstGeom prst="rect">
              <a:avLst/>
            </a:prstGeom>
            <a:solidFill>
              <a:schemeClr val="accent3"/>
            </a:solidFill>
            <a:ln>
              <a:noFill/>
            </a:ln>
          </p:spPr>
          <p:style>
            <a:lnRef idx="1">
              <a:schemeClr val="accent2"/>
            </a:lnRef>
            <a:fillRef idx="2">
              <a:schemeClr val="accent2"/>
            </a:fillRef>
            <a:effectRef idx="1">
              <a:schemeClr val="accent2"/>
            </a:effectRef>
            <a:fontRef idx="minor">
              <a:schemeClr val="dk1"/>
            </a:fontRef>
          </p:style>
          <p:txBody>
            <a:bodyPr lIns="121899" tIns="109728" rIns="121899" bIns="60949" rtlCol="0" anchor="t" anchorCtr="1"/>
            <a:lstStyle/>
            <a:p>
              <a:pPr algn="ctr"/>
              <a:r>
                <a:rPr lang="en-US" sz="2100" dirty="0">
                  <a:solidFill>
                    <a:schemeClr val="bg1">
                      <a:alpha val="99000"/>
                    </a:schemeClr>
                  </a:solidFill>
                </a:rPr>
                <a:t>Backend Node Replica 2</a:t>
              </a:r>
            </a:p>
          </p:txBody>
        </p:sp>
        <p:sp>
          <p:nvSpPr>
            <p:cNvPr id="187" name="Rectangle 186"/>
            <p:cNvSpPr/>
            <p:nvPr/>
          </p:nvSpPr>
          <p:spPr>
            <a:xfrm>
              <a:off x="8505087" y="4873231"/>
              <a:ext cx="2898648" cy="769161"/>
            </a:xfrm>
            <a:prstGeom prst="rect">
              <a:avLst/>
            </a:prstGeom>
            <a:solidFill>
              <a:schemeClr val="accent3">
                <a:lumMod val="75000"/>
              </a:schemeClr>
            </a:solidFill>
            <a:ln>
              <a:noFill/>
            </a:ln>
          </p:spPr>
          <p:style>
            <a:lnRef idx="1">
              <a:schemeClr val="accent2"/>
            </a:lnRef>
            <a:fillRef idx="2">
              <a:schemeClr val="accent2"/>
            </a:fillRef>
            <a:effectRef idx="1">
              <a:schemeClr val="accent2"/>
            </a:effectRef>
            <a:fontRef idx="minor">
              <a:schemeClr val="dk1"/>
            </a:fontRef>
          </p:style>
          <p:txBody>
            <a:bodyPr lIns="121899" tIns="60949" rIns="121899" bIns="60949" rtlCol="0" anchor="ctr" anchorCtr="0"/>
            <a:lstStyle/>
            <a:p>
              <a:pPr algn="ctr"/>
              <a:r>
                <a:rPr lang="en-US" dirty="0">
                  <a:solidFill>
                    <a:schemeClr val="bg1">
                      <a:alpha val="99000"/>
                    </a:schemeClr>
                  </a:solidFill>
                </a:rPr>
                <a:t>SQL DB</a:t>
              </a:r>
            </a:p>
          </p:txBody>
        </p:sp>
      </p:grpSp>
      <p:grpSp>
        <p:nvGrpSpPr>
          <p:cNvPr id="7" name="Group 6"/>
          <p:cNvGrpSpPr/>
          <p:nvPr/>
        </p:nvGrpSpPr>
        <p:grpSpPr>
          <a:xfrm>
            <a:off x="4367663" y="4151349"/>
            <a:ext cx="3453500" cy="1527048"/>
            <a:chOff x="4164515" y="4311316"/>
            <a:chExt cx="3453500" cy="1527048"/>
          </a:xfrm>
        </p:grpSpPr>
        <p:sp>
          <p:nvSpPr>
            <p:cNvPr id="182" name="Rectangle 181"/>
            <p:cNvSpPr/>
            <p:nvPr/>
          </p:nvSpPr>
          <p:spPr>
            <a:xfrm>
              <a:off x="4164515" y="4311316"/>
              <a:ext cx="3453500" cy="1527048"/>
            </a:xfrm>
            <a:prstGeom prst="rect">
              <a:avLst/>
            </a:prstGeom>
            <a:solidFill>
              <a:schemeClr val="accent3"/>
            </a:solidFill>
            <a:ln>
              <a:noFill/>
            </a:ln>
          </p:spPr>
          <p:style>
            <a:lnRef idx="1">
              <a:schemeClr val="accent2"/>
            </a:lnRef>
            <a:fillRef idx="2">
              <a:schemeClr val="accent2"/>
            </a:fillRef>
            <a:effectRef idx="1">
              <a:schemeClr val="accent2"/>
            </a:effectRef>
            <a:fontRef idx="minor">
              <a:schemeClr val="dk1"/>
            </a:fontRef>
          </p:style>
          <p:txBody>
            <a:bodyPr lIns="121899" tIns="109728" rIns="121899" bIns="60949" rtlCol="0" anchor="t" anchorCtr="1"/>
            <a:lstStyle/>
            <a:p>
              <a:pPr algn="ctr"/>
              <a:r>
                <a:rPr lang="en-US" sz="2100" dirty="0">
                  <a:solidFill>
                    <a:schemeClr val="bg1">
                      <a:alpha val="99000"/>
                    </a:schemeClr>
                  </a:solidFill>
                </a:rPr>
                <a:t>Backend Primary Node</a:t>
              </a:r>
            </a:p>
          </p:txBody>
        </p:sp>
        <p:sp>
          <p:nvSpPr>
            <p:cNvPr id="184" name="Rectangle 183"/>
            <p:cNvSpPr/>
            <p:nvPr/>
          </p:nvSpPr>
          <p:spPr>
            <a:xfrm>
              <a:off x="4341198" y="4873231"/>
              <a:ext cx="3104690" cy="769161"/>
            </a:xfrm>
            <a:prstGeom prst="rect">
              <a:avLst/>
            </a:prstGeom>
            <a:solidFill>
              <a:schemeClr val="accent3">
                <a:lumMod val="75000"/>
              </a:schemeClr>
            </a:solidFill>
            <a:ln>
              <a:noFill/>
            </a:ln>
          </p:spPr>
          <p:style>
            <a:lnRef idx="1">
              <a:schemeClr val="accent2"/>
            </a:lnRef>
            <a:fillRef idx="2">
              <a:schemeClr val="accent2"/>
            </a:fillRef>
            <a:effectRef idx="1">
              <a:schemeClr val="accent2"/>
            </a:effectRef>
            <a:fontRef idx="minor">
              <a:schemeClr val="dk1"/>
            </a:fontRef>
          </p:style>
          <p:txBody>
            <a:bodyPr lIns="121899" tIns="60949" rIns="121899" bIns="60949" rtlCol="0" anchor="ctr" anchorCtr="0"/>
            <a:lstStyle/>
            <a:p>
              <a:pPr algn="ctr"/>
              <a:r>
                <a:rPr lang="en-US" dirty="0">
                  <a:solidFill>
                    <a:schemeClr val="bg1">
                      <a:alpha val="99000"/>
                    </a:schemeClr>
                  </a:solidFill>
                </a:rPr>
                <a:t>SQL DB</a:t>
              </a:r>
            </a:p>
          </p:txBody>
        </p:sp>
      </p:grpSp>
      <p:sp>
        <p:nvSpPr>
          <p:cNvPr id="69" name="Down Arrow 68"/>
          <p:cNvSpPr/>
          <p:nvPr/>
        </p:nvSpPr>
        <p:spPr bwMode="auto">
          <a:xfrm>
            <a:off x="5809647" y="3410805"/>
            <a:ext cx="569529" cy="740545"/>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Down Arrow 3"/>
          <p:cNvSpPr/>
          <p:nvPr/>
        </p:nvSpPr>
        <p:spPr bwMode="auto">
          <a:xfrm>
            <a:off x="5809648" y="1156373"/>
            <a:ext cx="569529" cy="740545"/>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smtClean="0"/>
              <a:t>Inside Windows Azure SQL Database</a:t>
            </a:r>
            <a:endParaRPr lang="en-US" dirty="0"/>
          </a:p>
        </p:txBody>
      </p:sp>
      <p:grpSp>
        <p:nvGrpSpPr>
          <p:cNvPr id="3" name="Group 2"/>
          <p:cNvGrpSpPr/>
          <p:nvPr/>
        </p:nvGrpSpPr>
        <p:grpSpPr>
          <a:xfrm>
            <a:off x="1" y="6023822"/>
            <a:ext cx="12188826" cy="850063"/>
            <a:chOff x="0" y="6031675"/>
            <a:chExt cx="12188826" cy="850062"/>
          </a:xfrm>
          <a:solidFill>
            <a:schemeClr val="accent1"/>
          </a:solidFill>
        </p:grpSpPr>
        <p:grpSp>
          <p:nvGrpSpPr>
            <p:cNvPr id="9" name="Group 122"/>
            <p:cNvGrpSpPr/>
            <p:nvPr/>
          </p:nvGrpSpPr>
          <p:grpSpPr>
            <a:xfrm>
              <a:off x="0" y="6031675"/>
              <a:ext cx="12188826" cy="850062"/>
              <a:chOff x="0" y="5955475"/>
              <a:chExt cx="9144001" cy="850062"/>
            </a:xfrm>
            <a:grpFill/>
          </p:grpSpPr>
          <p:sp>
            <p:nvSpPr>
              <p:cNvPr id="143" name="Down Arrow 142"/>
              <p:cNvSpPr/>
              <p:nvPr/>
            </p:nvSpPr>
            <p:spPr>
              <a:xfrm flipV="1">
                <a:off x="152400" y="5955475"/>
                <a:ext cx="269875" cy="296333"/>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46" name="Down Arrow 145"/>
              <p:cNvSpPr/>
              <p:nvPr/>
            </p:nvSpPr>
            <p:spPr>
              <a:xfrm flipV="1">
                <a:off x="746125" y="5955475"/>
                <a:ext cx="269875" cy="296333"/>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50" name="Down Arrow 149"/>
              <p:cNvSpPr/>
              <p:nvPr/>
            </p:nvSpPr>
            <p:spPr>
              <a:xfrm flipV="1">
                <a:off x="8128000" y="5967350"/>
                <a:ext cx="269875" cy="296333"/>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51" name="Down Arrow 150"/>
              <p:cNvSpPr/>
              <p:nvPr/>
            </p:nvSpPr>
            <p:spPr>
              <a:xfrm flipV="1">
                <a:off x="8721725" y="5967350"/>
                <a:ext cx="269875" cy="296333"/>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52" name="Rectangle 151"/>
              <p:cNvSpPr/>
              <p:nvPr/>
            </p:nvSpPr>
            <p:spPr>
              <a:xfrm>
                <a:off x="0" y="6248399"/>
                <a:ext cx="9144001" cy="557138"/>
              </a:xfrm>
              <a:prstGeom prst="rect">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100" dirty="0">
                    <a:solidFill>
                      <a:schemeClr val="bg1">
                        <a:alpha val="99000"/>
                      </a:schemeClr>
                    </a:solidFill>
                  </a:rPr>
                  <a:t>Scalability and Availability: Fabric, Failover, Replication, and  Load balancing</a:t>
                </a:r>
              </a:p>
            </p:txBody>
          </p:sp>
        </p:grpSp>
        <p:grpSp>
          <p:nvGrpSpPr>
            <p:cNvPr id="8" name="Group 38"/>
            <p:cNvGrpSpPr/>
            <p:nvPr/>
          </p:nvGrpSpPr>
          <p:grpSpPr>
            <a:xfrm>
              <a:off x="2712860" y="6035083"/>
              <a:ext cx="6619209" cy="296333"/>
              <a:chOff x="914400" y="5910150"/>
              <a:chExt cx="7010400" cy="533399"/>
            </a:xfrm>
            <a:grpFill/>
          </p:grpSpPr>
          <p:sp>
            <p:nvSpPr>
              <p:cNvPr id="108" name="Down Arrow 107"/>
              <p:cNvSpPr/>
              <p:nvPr/>
            </p:nvSpPr>
            <p:spPr>
              <a:xfrm flipV="1">
                <a:off x="914400" y="5910150"/>
                <a:ext cx="381000" cy="533399"/>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09" name="Down Arrow 108"/>
              <p:cNvSpPr/>
              <p:nvPr/>
            </p:nvSpPr>
            <p:spPr>
              <a:xfrm flipV="1">
                <a:off x="1752600" y="5910150"/>
                <a:ext cx="381000" cy="533399"/>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10" name="Down Arrow 109"/>
              <p:cNvSpPr/>
              <p:nvPr/>
            </p:nvSpPr>
            <p:spPr>
              <a:xfrm flipV="1">
                <a:off x="2590800" y="5910150"/>
                <a:ext cx="381000" cy="533399"/>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11" name="Down Arrow 110"/>
              <p:cNvSpPr/>
              <p:nvPr/>
            </p:nvSpPr>
            <p:spPr>
              <a:xfrm flipV="1">
                <a:off x="3429000" y="5910150"/>
                <a:ext cx="381000" cy="533399"/>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12" name="Down Arrow 111"/>
              <p:cNvSpPr/>
              <p:nvPr/>
            </p:nvSpPr>
            <p:spPr>
              <a:xfrm flipV="1">
                <a:off x="5029200" y="5910150"/>
                <a:ext cx="381000" cy="533399"/>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13" name="Down Arrow 112"/>
              <p:cNvSpPr/>
              <p:nvPr/>
            </p:nvSpPr>
            <p:spPr>
              <a:xfrm flipV="1">
                <a:off x="5867400" y="5910150"/>
                <a:ext cx="381000" cy="533399"/>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14" name="Down Arrow 113"/>
              <p:cNvSpPr/>
              <p:nvPr/>
            </p:nvSpPr>
            <p:spPr>
              <a:xfrm flipV="1">
                <a:off x="6705600" y="5910150"/>
                <a:ext cx="381000" cy="533399"/>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15" name="Down Arrow 114"/>
              <p:cNvSpPr/>
              <p:nvPr/>
            </p:nvSpPr>
            <p:spPr>
              <a:xfrm flipV="1">
                <a:off x="7543800" y="5910150"/>
                <a:ext cx="381000" cy="533399"/>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grpSp>
        <p:nvGrpSpPr>
          <p:cNvPr id="6" name="Group 5"/>
          <p:cNvGrpSpPr/>
          <p:nvPr/>
        </p:nvGrpSpPr>
        <p:grpSpPr>
          <a:xfrm>
            <a:off x="6582370" y="1375768"/>
            <a:ext cx="3429921" cy="301752"/>
            <a:chOff x="4440207" y="1149422"/>
            <a:chExt cx="3429921" cy="301752"/>
          </a:xfrm>
        </p:grpSpPr>
        <p:sp>
          <p:nvSpPr>
            <p:cNvPr id="144" name="BOX 1"/>
            <p:cNvSpPr/>
            <p:nvPr/>
          </p:nvSpPr>
          <p:spPr>
            <a:xfrm>
              <a:off x="4440207" y="1149422"/>
              <a:ext cx="420624" cy="301752"/>
            </a:xfrm>
            <a:prstGeom prst="rect">
              <a:avLst/>
            </a:prstGeom>
            <a:solidFill>
              <a:schemeClr val="tx1"/>
            </a:solidFill>
            <a:ln>
              <a:noFill/>
            </a:ln>
          </p:spPr>
          <p:style>
            <a:lnRef idx="1">
              <a:schemeClr val="accent5"/>
            </a:lnRef>
            <a:fillRef idx="2">
              <a:schemeClr val="accent5"/>
            </a:fillRef>
            <a:effectRef idx="1">
              <a:schemeClr val="accent5"/>
            </a:effectRef>
            <a:fontRef idx="minor">
              <a:schemeClr val="dk1"/>
            </a:fontRef>
          </p:style>
          <p:txBody>
            <a:bodyPr lIns="121899" tIns="60949" rIns="121899" bIns="60949" rtlCol="0" anchor="ctr"/>
            <a:lstStyle/>
            <a:p>
              <a:pPr algn="ctr"/>
              <a:r>
                <a:rPr lang="en-US" sz="1500" b="1" dirty="0">
                  <a:gradFill>
                    <a:gsLst>
                      <a:gs pos="0">
                        <a:schemeClr val="bg1"/>
                      </a:gs>
                      <a:gs pos="100000">
                        <a:schemeClr val="bg1"/>
                      </a:gs>
                    </a:gsLst>
                    <a:lin ang="16200000" scaled="0"/>
                  </a:gradFill>
                </a:rPr>
                <a:t>1</a:t>
              </a:r>
            </a:p>
          </p:txBody>
        </p:sp>
        <p:sp>
          <p:nvSpPr>
            <p:cNvPr id="5" name="Rectangle 4"/>
            <p:cNvSpPr/>
            <p:nvPr/>
          </p:nvSpPr>
          <p:spPr bwMode="auto">
            <a:xfrm>
              <a:off x="4865842" y="1149422"/>
              <a:ext cx="3004286" cy="301752"/>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45720" numCol="1" spcCol="0" rtlCol="0" fromWordArt="0" anchor="ctr" anchorCtr="0" forceAA="0" compatLnSpc="1">
              <a:prstTxWarp prst="textNoShape">
                <a:avLst/>
              </a:prstTxWarp>
              <a:noAutofit/>
            </a:bodyPr>
            <a:lstStyle/>
            <a:p>
              <a:pPr defTabSz="914061" fontAlgn="base">
                <a:spcBef>
                  <a:spcPct val="0"/>
                </a:spcBef>
                <a:spcAft>
                  <a:spcPct val="0"/>
                </a:spcAft>
              </a:pPr>
              <a:r>
                <a:rPr lang="en-US" dirty="0" smtClean="0">
                  <a:solidFill>
                    <a:schemeClr val="tx1"/>
                  </a:solidFill>
                  <a:ea typeface="Segoe UI" pitchFamily="34" charset="0"/>
                  <a:cs typeface="Segoe UI" pitchFamily="34" charset="0"/>
                </a:rPr>
                <a:t>New Database Request</a:t>
              </a:r>
            </a:p>
          </p:txBody>
        </p:sp>
      </p:grpSp>
      <p:grpSp>
        <p:nvGrpSpPr>
          <p:cNvPr id="64" name="Group 63"/>
          <p:cNvGrpSpPr/>
          <p:nvPr/>
        </p:nvGrpSpPr>
        <p:grpSpPr>
          <a:xfrm>
            <a:off x="6582371" y="3630200"/>
            <a:ext cx="4611881" cy="301752"/>
            <a:chOff x="4440208" y="1149422"/>
            <a:chExt cx="3309007" cy="301752"/>
          </a:xfrm>
        </p:grpSpPr>
        <p:sp>
          <p:nvSpPr>
            <p:cNvPr id="67" name="BOX 1"/>
            <p:cNvSpPr/>
            <p:nvPr/>
          </p:nvSpPr>
          <p:spPr>
            <a:xfrm>
              <a:off x="4440208" y="1149422"/>
              <a:ext cx="304721" cy="301752"/>
            </a:xfrm>
            <a:prstGeom prst="rect">
              <a:avLst/>
            </a:prstGeom>
            <a:solidFill>
              <a:schemeClr val="tx1"/>
            </a:solidFill>
            <a:ln>
              <a:noFill/>
            </a:ln>
          </p:spPr>
          <p:style>
            <a:lnRef idx="1">
              <a:schemeClr val="accent5"/>
            </a:lnRef>
            <a:fillRef idx="2">
              <a:schemeClr val="accent5"/>
            </a:fillRef>
            <a:effectRef idx="1">
              <a:schemeClr val="accent5"/>
            </a:effectRef>
            <a:fontRef idx="minor">
              <a:schemeClr val="dk1"/>
            </a:fontRef>
          </p:style>
          <p:txBody>
            <a:bodyPr lIns="121899" tIns="60949" rIns="121899" bIns="60949" rtlCol="0" anchor="ctr"/>
            <a:lstStyle/>
            <a:p>
              <a:pPr algn="ctr"/>
              <a:r>
                <a:rPr lang="en-US" sz="1500" b="1" dirty="0">
                  <a:gradFill>
                    <a:gsLst>
                      <a:gs pos="0">
                        <a:schemeClr val="bg1"/>
                      </a:gs>
                      <a:gs pos="100000">
                        <a:schemeClr val="bg1"/>
                      </a:gs>
                    </a:gsLst>
                    <a:lin ang="16200000" scaled="0"/>
                  </a:gradFill>
                </a:rPr>
                <a:t>2</a:t>
              </a:r>
            </a:p>
          </p:txBody>
        </p:sp>
        <p:sp>
          <p:nvSpPr>
            <p:cNvPr id="68" name="Rectangle 67"/>
            <p:cNvSpPr/>
            <p:nvPr/>
          </p:nvSpPr>
          <p:spPr bwMode="auto">
            <a:xfrm>
              <a:off x="4744929" y="1149422"/>
              <a:ext cx="3004286" cy="301752"/>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45720" numCol="1" spcCol="0" rtlCol="0" fromWordArt="0" anchor="ctr" anchorCtr="0" forceAA="0" compatLnSpc="1">
              <a:prstTxWarp prst="textNoShape">
                <a:avLst/>
              </a:prstTxWarp>
              <a:noAutofit/>
            </a:bodyPr>
            <a:lstStyle/>
            <a:p>
              <a:pPr defTabSz="914061" fontAlgn="base">
                <a:spcBef>
                  <a:spcPct val="0"/>
                </a:spcBef>
                <a:spcAft>
                  <a:spcPct val="0"/>
                </a:spcAft>
              </a:pPr>
              <a:r>
                <a:rPr lang="en-US" dirty="0" smtClean="0">
                  <a:solidFill>
                    <a:schemeClr val="tx1"/>
                  </a:solidFill>
                  <a:ea typeface="Segoe UI" pitchFamily="34" charset="0"/>
                  <a:cs typeface="Segoe UI" pitchFamily="34" charset="0"/>
                </a:rPr>
                <a:t>Primary &amp; Replica Databases Created</a:t>
              </a:r>
            </a:p>
          </p:txBody>
        </p:sp>
      </p:grpSp>
      <p:grpSp>
        <p:nvGrpSpPr>
          <p:cNvPr id="12" name="Group 11"/>
          <p:cNvGrpSpPr/>
          <p:nvPr/>
        </p:nvGrpSpPr>
        <p:grpSpPr>
          <a:xfrm>
            <a:off x="3534075" y="1896917"/>
            <a:ext cx="5125232" cy="1524000"/>
            <a:chOff x="3483288" y="1066800"/>
            <a:chExt cx="5125231" cy="1524000"/>
          </a:xfrm>
        </p:grpSpPr>
        <p:sp>
          <p:nvSpPr>
            <p:cNvPr id="48" name="Rectangle 47"/>
            <p:cNvSpPr/>
            <p:nvPr/>
          </p:nvSpPr>
          <p:spPr>
            <a:xfrm>
              <a:off x="3483288" y="1066800"/>
              <a:ext cx="5125231" cy="1524000"/>
            </a:xfrm>
            <a:prstGeom prst="rect">
              <a:avLst/>
            </a:prstGeom>
            <a:solidFill>
              <a:schemeClr val="accent6"/>
            </a:solidFill>
            <a:ln>
              <a:noFill/>
            </a:ln>
          </p:spPr>
          <p:style>
            <a:lnRef idx="1">
              <a:schemeClr val="accent2"/>
            </a:lnRef>
            <a:fillRef idx="2">
              <a:schemeClr val="accent2"/>
            </a:fillRef>
            <a:effectRef idx="1">
              <a:schemeClr val="accent2"/>
            </a:effectRef>
            <a:fontRef idx="minor">
              <a:schemeClr val="dk1"/>
            </a:fontRef>
          </p:style>
          <p:txBody>
            <a:bodyPr lIns="121899" tIns="109728" rIns="121899" bIns="60949" rtlCol="0" anchor="t" anchorCtr="1"/>
            <a:lstStyle/>
            <a:p>
              <a:pPr algn="ctr"/>
              <a:r>
                <a:rPr lang="en-US" sz="2100" b="1" dirty="0">
                  <a:solidFill>
                    <a:schemeClr val="bg1">
                      <a:alpha val="99000"/>
                    </a:schemeClr>
                  </a:solidFill>
                </a:rPr>
                <a:t>TDS Gateway</a:t>
              </a:r>
            </a:p>
          </p:txBody>
        </p:sp>
        <p:sp>
          <p:nvSpPr>
            <p:cNvPr id="63" name="Rectangle 62"/>
            <p:cNvSpPr/>
            <p:nvPr/>
          </p:nvSpPr>
          <p:spPr>
            <a:xfrm>
              <a:off x="3617660" y="1617714"/>
              <a:ext cx="4856486" cy="818388"/>
            </a:xfrm>
            <a:prstGeom prst="rect">
              <a:avLst/>
            </a:prstGeom>
            <a:solidFill>
              <a:schemeClr val="accent6">
                <a:lumMod val="60000"/>
                <a:lumOff val="40000"/>
              </a:schemeClr>
            </a:solidFill>
            <a:ln w="9525" cap="flat" cmpd="sng" algn="ctr">
              <a:noFill/>
              <a:prstDash val="solid"/>
            </a:ln>
            <a:effectLst/>
          </p:spPr>
          <p:txBody>
            <a:bodyPr lIns="121899" tIns="0" rIns="121899" bIns="60949" rtlCol="0" anchor="t" anchorCtr="0"/>
            <a:lstStyle/>
            <a:p>
              <a:pPr algn="ctr"/>
              <a:r>
                <a:rPr lang="en-US" dirty="0">
                  <a:solidFill>
                    <a:schemeClr val="bg1">
                      <a:alpha val="99000"/>
                    </a:schemeClr>
                  </a:solidFill>
                </a:rPr>
                <a:t>Front-end Node</a:t>
              </a:r>
            </a:p>
          </p:txBody>
        </p:sp>
        <p:sp>
          <p:nvSpPr>
            <p:cNvPr id="153" name="Rectangle 152"/>
            <p:cNvSpPr/>
            <p:nvPr/>
          </p:nvSpPr>
          <p:spPr>
            <a:xfrm>
              <a:off x="5169445" y="1992440"/>
              <a:ext cx="1752917" cy="304800"/>
            </a:xfrm>
            <a:prstGeom prst="rect">
              <a:avLst/>
            </a:prstGeom>
            <a:solidFill>
              <a:schemeClr val="accent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dirty="0">
                  <a:solidFill>
                    <a:schemeClr val="bg1">
                      <a:alpha val="99000"/>
                    </a:schemeClr>
                  </a:solidFill>
                </a:rPr>
                <a:t>TDS Session</a:t>
              </a:r>
            </a:p>
          </p:txBody>
        </p:sp>
      </p:grpSp>
      <p:sp>
        <p:nvSpPr>
          <p:cNvPr id="14" name="Rectangle 13"/>
          <p:cNvSpPr/>
          <p:nvPr/>
        </p:nvSpPr>
        <p:spPr bwMode="auto">
          <a:xfrm>
            <a:off x="-2" y="4151349"/>
            <a:ext cx="4107307" cy="163485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solidFill>
                <a:schemeClr val="bg1"/>
              </a:solidFill>
              <a:ea typeface="Segoe UI" pitchFamily="34" charset="0"/>
              <a:cs typeface="Segoe UI" pitchFamily="34" charset="0"/>
            </a:endParaRPr>
          </a:p>
        </p:txBody>
      </p:sp>
      <p:sp>
        <p:nvSpPr>
          <p:cNvPr id="72" name="Rectangle 71"/>
          <p:cNvSpPr/>
          <p:nvPr/>
        </p:nvSpPr>
        <p:spPr bwMode="auto">
          <a:xfrm>
            <a:off x="8081516" y="4151349"/>
            <a:ext cx="4107307" cy="163485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solidFill>
                <a:schemeClr val="bg1"/>
              </a:solidFill>
              <a:ea typeface="Segoe UI" pitchFamily="34" charset="0"/>
              <a:cs typeface="Segoe UI" pitchFamily="34" charset="0"/>
            </a:endParaRPr>
          </a:p>
        </p:txBody>
      </p:sp>
      <p:sp>
        <p:nvSpPr>
          <p:cNvPr id="46" name="Down Arrow 45"/>
          <p:cNvSpPr/>
          <p:nvPr/>
        </p:nvSpPr>
        <p:spPr bwMode="auto">
          <a:xfrm rot="16200000">
            <a:off x="7832021" y="4702407"/>
            <a:ext cx="384580" cy="406295"/>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Down Arrow 46"/>
          <p:cNvSpPr/>
          <p:nvPr/>
        </p:nvSpPr>
        <p:spPr bwMode="auto">
          <a:xfrm rot="5400000">
            <a:off x="3982717" y="4679017"/>
            <a:ext cx="384580" cy="406295"/>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666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SQL Federation</a:t>
            </a:r>
            <a:endParaRPr lang="en-US" dirty="0"/>
          </a:p>
        </p:txBody>
      </p:sp>
      <p:sp>
        <p:nvSpPr>
          <p:cNvPr id="7" name="Content Placeholder 2"/>
          <p:cNvSpPr txBox="1">
            <a:spLocks/>
          </p:cNvSpPr>
          <p:nvPr/>
        </p:nvSpPr>
        <p:spPr>
          <a:xfrm>
            <a:off x="5831174" y="2033043"/>
            <a:ext cx="5836951" cy="3743564"/>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287">
              <a:spcBef>
                <a:spcPts val="0"/>
              </a:spcBef>
              <a:spcAft>
                <a:spcPts val="300"/>
              </a:spcAft>
              <a:buNone/>
            </a:pPr>
            <a:r>
              <a:rPr lang="en-US" sz="4000" spc="-100" dirty="0">
                <a:solidFill>
                  <a:schemeClr val="accent4">
                    <a:alpha val="99000"/>
                  </a:schemeClr>
                </a:solidFill>
                <a:latin typeface="Segoe UI Light" pitchFamily="34" charset="0"/>
              </a:rPr>
              <a:t>Scale Out Your Data</a:t>
            </a:r>
          </a:p>
          <a:p>
            <a:pPr marL="3175" lvl="1" indent="0" defTabSz="914287">
              <a:spcBef>
                <a:spcPts val="600"/>
              </a:spcBef>
              <a:buNone/>
            </a:pPr>
            <a:r>
              <a:rPr lang="en-US" sz="2400" spc="-51" dirty="0"/>
              <a:t>Integrated database partitioning</a:t>
            </a:r>
          </a:p>
          <a:p>
            <a:pPr marL="3175" lvl="1" indent="0" defTabSz="914287">
              <a:spcBef>
                <a:spcPts val="600"/>
              </a:spcBef>
              <a:buNone/>
            </a:pPr>
            <a:r>
              <a:rPr lang="en-US" sz="2400" spc="-51" dirty="0" smtClean="0"/>
              <a:t>Multi-tenancy </a:t>
            </a:r>
            <a:r>
              <a:rPr lang="en-US" sz="2400" spc="-51" dirty="0"/>
              <a:t>via flexible repartitioning</a:t>
            </a:r>
          </a:p>
          <a:p>
            <a:pPr marL="3175" lvl="1" indent="0" defTabSz="914287">
              <a:spcBef>
                <a:spcPts val="600"/>
              </a:spcBef>
              <a:buNone/>
            </a:pPr>
            <a:r>
              <a:rPr lang="en-US" sz="2400" spc="-51" dirty="0" smtClean="0"/>
              <a:t>Add </a:t>
            </a:r>
            <a:r>
              <a:rPr lang="en-US" sz="2400" spc="-51" dirty="0"/>
              <a:t>and remove database </a:t>
            </a:r>
            <a:r>
              <a:rPr lang="en-US" sz="2400" spc="-51" dirty="0" smtClean="0"/>
              <a:t>nodes seamlessly</a:t>
            </a:r>
          </a:p>
          <a:p>
            <a:pPr marL="3175" lvl="1" indent="0" defTabSz="914287">
              <a:spcBef>
                <a:spcPts val="600"/>
              </a:spcBef>
              <a:buNone/>
            </a:pPr>
            <a:r>
              <a:rPr lang="en-US" sz="2400" spc="-51" dirty="0"/>
              <a:t>Enables greater scalability and </a:t>
            </a:r>
            <a:r>
              <a:rPr lang="en-US" sz="2400" spc="-51" dirty="0" smtClean="0"/>
              <a:t>performance</a:t>
            </a:r>
          </a:p>
          <a:p>
            <a:pPr marL="3175" lvl="1" indent="0" defTabSz="914287">
              <a:spcBef>
                <a:spcPts val="600"/>
              </a:spcBef>
              <a:buNone/>
            </a:pPr>
            <a:r>
              <a:rPr lang="en-US" sz="2400" spc="-51" dirty="0"/>
              <a:t>Dynamic partitioning with no downtime</a:t>
            </a:r>
          </a:p>
          <a:p>
            <a:pPr marL="3175" lvl="1" indent="0" defTabSz="914287">
              <a:spcBef>
                <a:spcPts val="600"/>
              </a:spcBef>
              <a:buNone/>
            </a:pPr>
            <a:endParaRPr lang="en-US" sz="2400" spc="-51" dirty="0"/>
          </a:p>
          <a:p>
            <a:pPr marL="3175" lvl="1" indent="0" defTabSz="914287">
              <a:spcBef>
                <a:spcPts val="600"/>
              </a:spcBef>
              <a:buNone/>
            </a:pPr>
            <a:r>
              <a:rPr lang="en-US" sz="1600" spc="-51" dirty="0"/>
              <a:t/>
            </a:r>
            <a:br>
              <a:rPr lang="en-US" sz="1600" spc="-51" dirty="0"/>
            </a:br>
            <a:endParaRPr lang="en-US" sz="2000" dirty="0"/>
          </a:p>
        </p:txBody>
      </p:sp>
      <p:sp>
        <p:nvSpPr>
          <p:cNvPr id="21" name="Freeform 11"/>
          <p:cNvSpPr>
            <a:spLocks noEditPoints="1"/>
          </p:cNvSpPr>
          <p:nvPr/>
        </p:nvSpPr>
        <p:spPr bwMode="auto">
          <a:xfrm>
            <a:off x="3016192" y="3497363"/>
            <a:ext cx="964221" cy="1301128"/>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accent2">
              <a:lumMod val="75000"/>
            </a:schemeClr>
          </a:solidFill>
          <a:ln w="19050">
            <a:noFill/>
          </a:ln>
        </p:spPr>
        <p:txBody>
          <a:bodyPr vert="horz" wrap="square" lIns="121899" tIns="60949" rIns="121899" bIns="60949" numCol="1" anchor="t" anchorCtr="0" compatLnSpc="1">
            <a:prstTxWarp prst="textNoShape">
              <a:avLst/>
            </a:prstTxWarp>
          </a:bodyPr>
          <a:lstStyle/>
          <a:p>
            <a:endParaRPr lang="en-US" dirty="0"/>
          </a:p>
        </p:txBody>
      </p:sp>
      <p:sp>
        <p:nvSpPr>
          <p:cNvPr id="24" name="Freeform 11"/>
          <p:cNvSpPr>
            <a:spLocks noEditPoints="1"/>
          </p:cNvSpPr>
          <p:nvPr/>
        </p:nvSpPr>
        <p:spPr bwMode="auto">
          <a:xfrm>
            <a:off x="741401" y="3497363"/>
            <a:ext cx="964221" cy="1301128"/>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accent2">
              <a:lumMod val="75000"/>
            </a:schemeClr>
          </a:solidFill>
          <a:ln w="19050">
            <a:noFill/>
          </a:ln>
        </p:spPr>
        <p:txBody>
          <a:bodyPr vert="horz" wrap="square" lIns="121899" tIns="60949" rIns="121899" bIns="60949" numCol="1" anchor="t" anchorCtr="0" compatLnSpc="1">
            <a:prstTxWarp prst="textNoShape">
              <a:avLst/>
            </a:prstTxWarp>
          </a:bodyPr>
          <a:lstStyle/>
          <a:p>
            <a:endParaRPr lang="en-US" dirty="0"/>
          </a:p>
        </p:txBody>
      </p:sp>
      <p:sp>
        <p:nvSpPr>
          <p:cNvPr id="25" name="Freeform 11"/>
          <p:cNvSpPr>
            <a:spLocks noEditPoints="1"/>
          </p:cNvSpPr>
          <p:nvPr/>
        </p:nvSpPr>
        <p:spPr bwMode="auto">
          <a:xfrm>
            <a:off x="1896073" y="3497363"/>
            <a:ext cx="964221" cy="1301128"/>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accent2">
              <a:lumMod val="75000"/>
            </a:schemeClr>
          </a:solidFill>
          <a:ln w="19050">
            <a:noFill/>
          </a:ln>
        </p:spPr>
        <p:txBody>
          <a:bodyPr vert="horz" wrap="square" lIns="121899" tIns="60949" rIns="121899" bIns="60949" numCol="1" anchor="t" anchorCtr="0" compatLnSpc="1">
            <a:prstTxWarp prst="textNoShape">
              <a:avLst/>
            </a:prstTxWarp>
          </a:bodyPr>
          <a:lstStyle/>
          <a:p>
            <a:endParaRPr lang="en-US" dirty="0"/>
          </a:p>
        </p:txBody>
      </p:sp>
      <p:sp>
        <p:nvSpPr>
          <p:cNvPr id="26" name="Freeform 11"/>
          <p:cNvSpPr>
            <a:spLocks noEditPoints="1"/>
          </p:cNvSpPr>
          <p:nvPr/>
        </p:nvSpPr>
        <p:spPr bwMode="auto">
          <a:xfrm>
            <a:off x="4143751" y="3497363"/>
            <a:ext cx="964221" cy="1301128"/>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accent2">
              <a:lumMod val="75000"/>
            </a:schemeClr>
          </a:solidFill>
          <a:ln w="19050">
            <a:noFill/>
          </a:ln>
        </p:spPr>
        <p:txBody>
          <a:bodyPr vert="horz" wrap="square" lIns="121899" tIns="60949" rIns="121899" bIns="60949" numCol="1" anchor="t" anchorCtr="0" compatLnSpc="1">
            <a:prstTxWarp prst="textNoShape">
              <a:avLst/>
            </a:prstTxWarp>
          </a:bodyPr>
          <a:lstStyle/>
          <a:p>
            <a:endParaRPr lang="en-US" dirty="0"/>
          </a:p>
        </p:txBody>
      </p:sp>
      <p:sp>
        <p:nvSpPr>
          <p:cNvPr id="27" name="Freeform 11"/>
          <p:cNvSpPr>
            <a:spLocks noEditPoints="1"/>
          </p:cNvSpPr>
          <p:nvPr/>
        </p:nvSpPr>
        <p:spPr bwMode="auto">
          <a:xfrm>
            <a:off x="2378183" y="2089748"/>
            <a:ext cx="964221" cy="1301128"/>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accent2">
              <a:lumMod val="75000"/>
            </a:schemeClr>
          </a:solidFill>
          <a:ln w="19050">
            <a:noFill/>
          </a:ln>
        </p:spPr>
        <p:txBody>
          <a:bodyPr vert="horz" wrap="square" lIns="121899" tIns="60949" rIns="121899" bIns="60949" numCol="1" anchor="t" anchorCtr="0" compatLnSpc="1">
            <a:prstTxWarp prst="textNoShape">
              <a:avLst/>
            </a:prstTxWarp>
          </a:bodyPr>
          <a:lstStyle/>
          <a:p>
            <a:endParaRPr lang="en-US" dirty="0"/>
          </a:p>
        </p:txBody>
      </p:sp>
      <p:sp>
        <p:nvSpPr>
          <p:cNvPr id="11" name="Freeform 11"/>
          <p:cNvSpPr>
            <a:spLocks noEditPoints="1"/>
          </p:cNvSpPr>
          <p:nvPr/>
        </p:nvSpPr>
        <p:spPr bwMode="auto">
          <a:xfrm>
            <a:off x="2378183" y="3497363"/>
            <a:ext cx="964221" cy="1301128"/>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accent2">
              <a:lumMod val="75000"/>
            </a:schemeClr>
          </a:solidFill>
          <a:ln w="19050">
            <a:noFill/>
          </a:ln>
        </p:spPr>
        <p:txBody>
          <a:bodyPr vert="horz" wrap="square" lIns="121899" tIns="60949" rIns="121899" bIns="60949"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48855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Effect transition="in" filter="fade">
                                      <p:cBhvr>
                                        <p:cTn id="25" dur="500"/>
                                        <p:tgtEl>
                                          <p:spTgt spid="7">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63" presetClass="path" presetSubtype="0" accel="50000" decel="50000" fill="hold" grpId="1" nodeType="withEffect">
                                  <p:stCondLst>
                                    <p:cond delay="0"/>
                                  </p:stCondLst>
                                  <p:childTnLst>
                                    <p:animMotion origin="layout" path="M -4.16667E-7 -1.36017E-6 L 0.13438 -1.36017E-6 " pathEditMode="relative" rAng="0" ptsTypes="AA">
                                      <p:cBhvr>
                                        <p:cTn id="32" dur="2000" spd="-100000" fill="hold"/>
                                        <p:tgtEl>
                                          <p:spTgt spid="24"/>
                                        </p:tgtEl>
                                        <p:attrNameLst>
                                          <p:attrName>ppt_x</p:attrName>
                                          <p:attrName>ppt_y</p:attrName>
                                        </p:attrNameLst>
                                      </p:cBhvr>
                                      <p:rCtr x="6719" y="0"/>
                                    </p:animMotion>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63" presetClass="path" presetSubtype="0" accel="50000" decel="50000" fill="hold" grpId="1" nodeType="withEffect">
                                  <p:stCondLst>
                                    <p:cond delay="0"/>
                                  </p:stCondLst>
                                  <p:childTnLst>
                                    <p:animMotion origin="layout" path="M -2.08333E-6 -1.36017E-6 L 0.0405 -1.36017E-6 " pathEditMode="relative" rAng="0" ptsTypes="AA">
                                      <p:cBhvr>
                                        <p:cTn id="37" dur="2000" spd="-100000" fill="hold"/>
                                        <p:tgtEl>
                                          <p:spTgt spid="25"/>
                                        </p:tgtEl>
                                        <p:attrNameLst>
                                          <p:attrName>ppt_x</p:attrName>
                                          <p:attrName>ppt_y</p:attrName>
                                        </p:attrNameLst>
                                      </p:cBhvr>
                                      <p:rCtr x="2018" y="0"/>
                                    </p:animMotion>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35" presetClass="path" presetSubtype="0" accel="50000" decel="50000" fill="hold" grpId="1" nodeType="withEffect">
                                  <p:stCondLst>
                                    <p:cond delay="0"/>
                                  </p:stCondLst>
                                  <p:childTnLst>
                                    <p:animMotion origin="layout" path="M 1.04167E-6 -1.36017E-6 L -0.05729 -1.36017E-6 " pathEditMode="relative" rAng="0" ptsTypes="AA">
                                      <p:cBhvr>
                                        <p:cTn id="42" dur="2000" spd="-100000" fill="hold"/>
                                        <p:tgtEl>
                                          <p:spTgt spid="21"/>
                                        </p:tgtEl>
                                        <p:attrNameLst>
                                          <p:attrName>ppt_x</p:attrName>
                                          <p:attrName>ppt_y</p:attrName>
                                        </p:attrNameLst>
                                      </p:cBhvr>
                                      <p:rCtr x="-2865" y="0"/>
                                    </p:animMotion>
                                  </p:childTnLst>
                                </p:cTn>
                              </p:par>
                              <p:par>
                                <p:cTn id="43" presetID="10"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35" presetClass="path" presetSubtype="0" accel="50000" decel="50000" fill="hold" grpId="1" nodeType="withEffect">
                                  <p:stCondLst>
                                    <p:cond delay="0"/>
                                  </p:stCondLst>
                                  <p:childTnLst>
                                    <p:animMotion origin="layout" path="M 2.91667E-6 -1.36017E-6 L -0.14571 -1.36017E-6 " pathEditMode="relative" rAng="0" ptsTypes="AA">
                                      <p:cBhvr>
                                        <p:cTn id="47" dur="2000" spd="-100000" fill="hold"/>
                                        <p:tgtEl>
                                          <p:spTgt spid="26"/>
                                        </p:tgtEl>
                                        <p:attrNameLst>
                                          <p:attrName>ppt_x</p:attrName>
                                          <p:attrName>ppt_y</p:attrName>
                                        </p:attrNameLst>
                                      </p:cBhvr>
                                      <p:rCtr x="-7292" y="0"/>
                                    </p:animMotion>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42" presetClass="path" presetSubtype="0" accel="50000" decel="50000" fill="hold" grpId="1" nodeType="withEffect">
                                  <p:stCondLst>
                                    <p:cond delay="0"/>
                                  </p:stCondLst>
                                  <p:childTnLst>
                                    <p:animMotion origin="layout" path="M 4.79167E-6 2.26694E-7 L 4.79167E-6 0.20264 " pathEditMode="relative" rAng="0" ptsTypes="AA">
                                      <p:cBhvr>
                                        <p:cTn id="52" dur="2000" spd="-100000" fill="hold"/>
                                        <p:tgtEl>
                                          <p:spTgt spid="27"/>
                                        </p:tgtEl>
                                        <p:attrNameLst>
                                          <p:attrName>ppt_x</p:attrName>
                                          <p:attrName>ppt_y</p:attrName>
                                        </p:attrNameLst>
                                      </p:cBhvr>
                                      <p:rCtr x="0" y="10132"/>
                                    </p:animMotion>
                                  </p:childTnLst>
                                </p:cTn>
                              </p:par>
                              <p:par>
                                <p:cTn id="53" presetID="10" presetClass="exit" presetSubtype="0" fill="hold" grpId="0"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1" grpId="0" animBg="1"/>
      <p:bldP spid="21" grpId="1" animBg="1"/>
      <p:bldP spid="24" grpId="0" animBg="1"/>
      <p:bldP spid="24" grpId="1" animBg="1"/>
      <p:bldP spid="25" grpId="0" animBg="1"/>
      <p:bldP spid="25" grpId="1" animBg="1"/>
      <p:bldP spid="26" grpId="0" animBg="1"/>
      <p:bldP spid="26" grpId="1" animBg="1"/>
      <p:bldP spid="27" grpId="0" animBg="1"/>
      <p:bldP spid="27" grpId="1"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gradFill>
                  <a:gsLst>
                    <a:gs pos="1250">
                      <a:srgbClr val="FFFFFF"/>
                    </a:gs>
                    <a:gs pos="100000">
                      <a:srgbClr val="FFFFFF"/>
                    </a:gs>
                  </a:gsLst>
                  <a:lin ang="5400000" scaled="0"/>
                </a:gradFill>
              </a:rPr>
              <a:t>SQL Federation</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2034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SQL Reporting</a:t>
            </a:r>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517" t="13756" b="1412"/>
          <a:stretch/>
        </p:blipFill>
        <p:spPr>
          <a:xfrm>
            <a:off x="679969" y="1587500"/>
            <a:ext cx="5080030" cy="4216400"/>
          </a:xfrm>
          <a:prstGeom prst="rect">
            <a:avLst/>
          </a:prstGeom>
          <a:noFill/>
          <a:ln w="3175">
            <a:solidFill>
              <a:schemeClr val="bg2"/>
            </a:solidFill>
            <a:miter lim="800000"/>
          </a:ln>
        </p:spPr>
      </p:pic>
      <p:sp>
        <p:nvSpPr>
          <p:cNvPr id="9" name="Content Placeholder 2"/>
          <p:cNvSpPr txBox="1">
            <a:spLocks/>
          </p:cNvSpPr>
          <p:nvPr/>
        </p:nvSpPr>
        <p:spPr>
          <a:xfrm>
            <a:off x="6323011" y="1954970"/>
            <a:ext cx="5573712" cy="2972631"/>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287">
              <a:spcBef>
                <a:spcPts val="0"/>
              </a:spcBef>
              <a:spcAft>
                <a:spcPts val="300"/>
              </a:spcAft>
              <a:buNone/>
            </a:pPr>
            <a:r>
              <a:rPr lang="en-US" sz="4000" spc="-100" dirty="0">
                <a:solidFill>
                  <a:schemeClr val="accent2">
                    <a:alpha val="99000"/>
                  </a:schemeClr>
                </a:solidFill>
                <a:latin typeface="Segoe UI Light" pitchFamily="34" charset="0"/>
              </a:rPr>
              <a:t>Visualize Your Data</a:t>
            </a:r>
          </a:p>
          <a:p>
            <a:pPr marL="3175" lvl="1" indent="0" defTabSz="914287">
              <a:spcBef>
                <a:spcPts val="600"/>
              </a:spcBef>
              <a:buNone/>
            </a:pPr>
            <a:r>
              <a:rPr lang="en-US" sz="2400" spc="-51" dirty="0"/>
              <a:t>Reporting delivered as cloud </a:t>
            </a:r>
            <a:r>
              <a:rPr lang="en-US" sz="2400" spc="-51" dirty="0" smtClean="0"/>
              <a:t>service</a:t>
            </a:r>
          </a:p>
          <a:p>
            <a:pPr marL="3175" lvl="1" indent="0" defTabSz="914287">
              <a:spcBef>
                <a:spcPts val="600"/>
              </a:spcBef>
              <a:buNone/>
            </a:pPr>
            <a:r>
              <a:rPr lang="en-US" sz="2400" spc="-51" dirty="0"/>
              <a:t>Elastically scales with demand</a:t>
            </a:r>
          </a:p>
          <a:p>
            <a:pPr marL="3175" lvl="1" indent="0" defTabSz="914287">
              <a:spcBef>
                <a:spcPts val="600"/>
              </a:spcBef>
              <a:buNone/>
            </a:pPr>
            <a:r>
              <a:rPr lang="en-US" sz="2400" spc="-51" dirty="0"/>
              <a:t>Familiar tools &amp; programming model</a:t>
            </a:r>
          </a:p>
          <a:p>
            <a:pPr marL="3175" lvl="1" indent="0" defTabSz="914287">
              <a:spcBef>
                <a:spcPts val="600"/>
              </a:spcBef>
              <a:buNone/>
            </a:pPr>
            <a:r>
              <a:rPr lang="en-US" sz="2400" spc="-51" dirty="0" smtClean="0"/>
              <a:t>Securely view </a:t>
            </a:r>
            <a:r>
              <a:rPr lang="en-US" sz="2400" spc="-51" dirty="0"/>
              <a:t>&amp; </a:t>
            </a:r>
            <a:r>
              <a:rPr lang="en-US" sz="2400" spc="-51" dirty="0" smtClean="0"/>
              <a:t>manage </a:t>
            </a:r>
            <a:r>
              <a:rPr lang="en-US" sz="2400" spc="-51" dirty="0"/>
              <a:t>reports</a:t>
            </a:r>
          </a:p>
          <a:p>
            <a:pPr marL="3175" lvl="1" indent="0" defTabSz="914287">
              <a:spcBef>
                <a:spcPts val="600"/>
              </a:spcBef>
              <a:buNone/>
            </a:pPr>
            <a:endParaRPr lang="en-US" sz="1900" spc="-51" dirty="0"/>
          </a:p>
        </p:txBody>
      </p:sp>
    </p:spTree>
    <p:extLst>
      <p:ext uri="{BB962C8B-B14F-4D97-AF65-F5344CB8AC3E}">
        <p14:creationId xmlns:p14="http://schemas.microsoft.com/office/powerpoint/2010/main" val="1152305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21207" y="3452039"/>
            <a:ext cx="6991403" cy="2002536"/>
          </a:xfrm>
        </p:spPr>
        <p:txBody>
          <a:bodyPr/>
          <a:lstStyle/>
          <a:p>
            <a:r>
              <a:rPr lang="en-US" dirty="0" smtClean="0"/>
              <a:t>Windows Azure SQL Database and Storage</a:t>
            </a:r>
            <a:br>
              <a:rPr lang="en-US" dirty="0" smtClean="0"/>
            </a:br>
            <a:endParaRPr lang="en-US" dirty="0"/>
          </a:p>
        </p:txBody>
      </p:sp>
      <p:sp>
        <p:nvSpPr>
          <p:cNvPr id="4" name="Text Placeholder 3"/>
          <p:cNvSpPr>
            <a:spLocks noGrp="1"/>
          </p:cNvSpPr>
          <p:nvPr>
            <p:ph type="body" sz="quarter" idx="12"/>
          </p:nvPr>
        </p:nvSpPr>
        <p:spPr/>
        <p:txBody>
          <a:bodyPr/>
          <a:lstStyle/>
          <a:p>
            <a:r>
              <a:rPr lang="en-US" dirty="0" smtClean="0"/>
              <a:t>Name</a:t>
            </a:r>
          </a:p>
          <a:p>
            <a:r>
              <a:rPr lang="en-US" dirty="0" smtClean="0"/>
              <a:t>Title</a:t>
            </a:r>
          </a:p>
          <a:p>
            <a:r>
              <a:rPr lang="en-US" dirty="0" smtClean="0"/>
              <a:t>Organization</a:t>
            </a:r>
            <a:endParaRPr lang="en-US" dirty="0"/>
          </a:p>
        </p:txBody>
      </p:sp>
      <p:sp>
        <p:nvSpPr>
          <p:cNvPr id="3" name="AutoShape 4"/>
          <p:cNvSpPr>
            <a:spLocks noChangeAspect="1" noChangeArrowheads="1" noTextEdit="1"/>
          </p:cNvSpPr>
          <p:nvPr/>
        </p:nvSpPr>
        <p:spPr bwMode="auto">
          <a:xfrm>
            <a:off x="2335214" y="1546225"/>
            <a:ext cx="7515225"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9" rIns="91436" bIns="45719"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652542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28"/>
          <p:cNvSpPr>
            <a:spLocks noChangeAspect="1"/>
          </p:cNvSpPr>
          <p:nvPr/>
        </p:nvSpPr>
        <p:spPr bwMode="black">
          <a:xfrm>
            <a:off x="542239" y="1284688"/>
            <a:ext cx="4829861" cy="266808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solidFill>
          <a:ln>
            <a:noFill/>
          </a:ln>
          <a:extLst/>
        </p:spPr>
        <p:style>
          <a:lnRef idx="2">
            <a:schemeClr val="accent6"/>
          </a:lnRef>
          <a:fillRef idx="1">
            <a:schemeClr val="lt1"/>
          </a:fillRef>
          <a:effectRef idx="0">
            <a:schemeClr val="accent6"/>
          </a:effectRef>
          <a:fontRef idx="minor">
            <a:schemeClr val="dk1"/>
          </a:fontRef>
        </p:style>
        <p:txBody>
          <a:bodyPr vert="horz" wrap="square" lIns="121899" tIns="60949" rIns="121899" bIns="60949" numCol="1" anchor="t" anchorCtr="0" compatLnSpc="1">
            <a:prstTxWarp prst="textNoShape">
              <a:avLst/>
            </a:prstTxWarp>
          </a:bodyPr>
          <a:lstStyle/>
          <a:p>
            <a:endParaRPr lang="en-US">
              <a:solidFill>
                <a:schemeClr val="dk1"/>
              </a:solidFill>
            </a:endParaRPr>
          </a:p>
        </p:txBody>
      </p:sp>
      <p:sp>
        <p:nvSpPr>
          <p:cNvPr id="2" name="Title 1"/>
          <p:cNvSpPr>
            <a:spLocks noGrp="1"/>
          </p:cNvSpPr>
          <p:nvPr>
            <p:ph type="title"/>
          </p:nvPr>
        </p:nvSpPr>
        <p:spPr/>
        <p:txBody>
          <a:bodyPr/>
          <a:lstStyle/>
          <a:p>
            <a:r>
              <a:rPr lang="en-US" dirty="0" smtClean="0"/>
              <a:t>SQL Data Sync</a:t>
            </a:r>
            <a:endParaRPr lang="en-US" dirty="0"/>
          </a:p>
        </p:txBody>
      </p:sp>
      <p:sp>
        <p:nvSpPr>
          <p:cNvPr id="7" name="Content Placeholder 2"/>
          <p:cNvSpPr txBox="1">
            <a:spLocks/>
          </p:cNvSpPr>
          <p:nvPr/>
        </p:nvSpPr>
        <p:spPr>
          <a:xfrm>
            <a:off x="5942052" y="2145470"/>
            <a:ext cx="5992839" cy="3658431"/>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287">
              <a:spcBef>
                <a:spcPts val="0"/>
              </a:spcBef>
              <a:spcAft>
                <a:spcPts val="300"/>
              </a:spcAft>
              <a:buNone/>
            </a:pPr>
            <a:r>
              <a:rPr lang="en-US" sz="4000" spc="-100" dirty="0" smtClean="0">
                <a:solidFill>
                  <a:schemeClr val="accent1">
                    <a:alpha val="99000"/>
                  </a:schemeClr>
                </a:solidFill>
                <a:latin typeface="Segoe UI Light" pitchFamily="34" charset="0"/>
              </a:rPr>
              <a:t>Synchronize Your Data</a:t>
            </a:r>
            <a:endParaRPr lang="en-US" sz="4000" spc="-100" dirty="0">
              <a:solidFill>
                <a:schemeClr val="accent1">
                  <a:alpha val="99000"/>
                </a:schemeClr>
              </a:solidFill>
              <a:latin typeface="Segoe UI Light" pitchFamily="34" charset="0"/>
            </a:endParaRPr>
          </a:p>
          <a:p>
            <a:pPr marL="3175" lvl="1" indent="0" defTabSz="914287">
              <a:spcBef>
                <a:spcPts val="600"/>
              </a:spcBef>
              <a:buNone/>
            </a:pPr>
            <a:r>
              <a:rPr lang="en-US" sz="2400" spc="-51" dirty="0"/>
              <a:t>Database synchronization as a service</a:t>
            </a:r>
          </a:p>
          <a:p>
            <a:pPr marL="3175" lvl="1" indent="0" defTabSz="914287">
              <a:spcBef>
                <a:spcPts val="600"/>
              </a:spcBef>
              <a:buNone/>
            </a:pPr>
            <a:r>
              <a:rPr lang="en-US" sz="2400" spc="-51" dirty="0"/>
              <a:t>On-premises &amp; Azure SQL Database</a:t>
            </a:r>
          </a:p>
          <a:p>
            <a:pPr marL="3175" lvl="1" indent="0" defTabSz="914287">
              <a:spcBef>
                <a:spcPts val="600"/>
              </a:spcBef>
              <a:buNone/>
            </a:pPr>
            <a:r>
              <a:rPr lang="en-US" sz="2400" spc="-51" dirty="0"/>
              <a:t>Configuration driven</a:t>
            </a:r>
          </a:p>
          <a:p>
            <a:pPr marL="3175" lvl="1" indent="0" defTabSz="914287">
              <a:spcBef>
                <a:spcPts val="600"/>
              </a:spcBef>
              <a:buNone/>
            </a:pPr>
            <a:r>
              <a:rPr lang="en-US" sz="2400" spc="-51" dirty="0"/>
              <a:t>Elastically scales with demand</a:t>
            </a:r>
          </a:p>
          <a:p>
            <a:pPr marL="3175" lvl="1" indent="0" defTabSz="914287">
              <a:spcBef>
                <a:spcPts val="600"/>
              </a:spcBef>
              <a:buNone/>
            </a:pPr>
            <a:r>
              <a:rPr lang="en-US" sz="1600" spc="-51" dirty="0"/>
              <a:t/>
            </a:r>
            <a:br>
              <a:rPr lang="en-US" sz="1600" spc="-51" dirty="0"/>
            </a:br>
            <a:endParaRPr lang="en-US" sz="2000" dirty="0"/>
          </a:p>
        </p:txBody>
      </p:sp>
      <p:sp>
        <p:nvSpPr>
          <p:cNvPr id="21" name="Freeform 11"/>
          <p:cNvSpPr>
            <a:spLocks noEditPoints="1"/>
          </p:cNvSpPr>
          <p:nvPr/>
        </p:nvSpPr>
        <p:spPr bwMode="auto">
          <a:xfrm>
            <a:off x="3696376" y="2802516"/>
            <a:ext cx="1183920" cy="989640"/>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ln>
            <a:noFill/>
          </a:ln>
        </p:spPr>
        <p:style>
          <a:lnRef idx="2">
            <a:schemeClr val="accent6"/>
          </a:lnRef>
          <a:fillRef idx="1">
            <a:schemeClr val="lt1"/>
          </a:fillRef>
          <a:effectRef idx="0">
            <a:schemeClr val="accent6"/>
          </a:effectRef>
          <a:fontRef idx="minor">
            <a:schemeClr val="dk1"/>
          </a:fontRef>
        </p:style>
        <p:txBody>
          <a:bodyPr vert="horz" wrap="square" lIns="121899" tIns="60949" rIns="121899" bIns="60949" numCol="1" anchor="t" anchorCtr="0" compatLnSpc="1">
            <a:prstTxWarp prst="textNoShape">
              <a:avLst/>
            </a:prstTxWarp>
          </a:bodyPr>
          <a:lstStyle/>
          <a:p>
            <a:endParaRPr lang="en-US" dirty="0"/>
          </a:p>
        </p:txBody>
      </p:sp>
      <p:sp>
        <p:nvSpPr>
          <p:cNvPr id="22" name="Freeform 11"/>
          <p:cNvSpPr>
            <a:spLocks noEditPoints="1"/>
          </p:cNvSpPr>
          <p:nvPr/>
        </p:nvSpPr>
        <p:spPr bwMode="auto">
          <a:xfrm>
            <a:off x="1202011" y="2802516"/>
            <a:ext cx="1183920" cy="989640"/>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ln>
            <a:noFill/>
          </a:ln>
        </p:spPr>
        <p:style>
          <a:lnRef idx="2">
            <a:schemeClr val="accent6"/>
          </a:lnRef>
          <a:fillRef idx="1">
            <a:schemeClr val="lt1"/>
          </a:fillRef>
          <a:effectRef idx="0">
            <a:schemeClr val="accent6"/>
          </a:effectRef>
          <a:fontRef idx="minor">
            <a:schemeClr val="dk1"/>
          </a:fontRef>
        </p:style>
        <p:txBody>
          <a:bodyPr vert="horz" wrap="square" lIns="121899" tIns="60949" rIns="121899" bIns="60949" numCol="1" anchor="t" anchorCtr="0" compatLnSpc="1">
            <a:prstTxWarp prst="textNoShape">
              <a:avLst/>
            </a:prstTxWarp>
          </a:bodyPr>
          <a:lstStyle/>
          <a:p>
            <a:endParaRPr lang="en-US" dirty="0"/>
          </a:p>
        </p:txBody>
      </p:sp>
      <p:sp>
        <p:nvSpPr>
          <p:cNvPr id="23" name="Rectangle 22"/>
          <p:cNvSpPr/>
          <p:nvPr/>
        </p:nvSpPr>
        <p:spPr>
          <a:xfrm>
            <a:off x="1793971" y="1989297"/>
            <a:ext cx="2359515" cy="689576"/>
          </a:xfrm>
          <a:prstGeom prst="rect">
            <a:avLst/>
          </a:pr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35991" tIns="335991" rIns="335991" bIns="335991" numCol="1" spcCol="1693" anchor="ctr" anchorCtr="0">
            <a:noAutofit/>
          </a:bodyPr>
          <a:lstStyle/>
          <a:p>
            <a:pPr algn="ctr" defTabSz="1125870">
              <a:lnSpc>
                <a:spcPct val="90000"/>
              </a:lnSpc>
              <a:spcBef>
                <a:spcPct val="0"/>
              </a:spcBef>
              <a:spcAft>
                <a:spcPct val="35000"/>
              </a:spcAft>
            </a:pPr>
            <a:r>
              <a:rPr lang="en-US" sz="2500" dirty="0">
                <a:solidFill>
                  <a:schemeClr val="bg1">
                    <a:alpha val="99000"/>
                  </a:schemeClr>
                </a:solidFill>
              </a:rPr>
              <a:t>Azure SQL Databases</a:t>
            </a:r>
          </a:p>
        </p:txBody>
      </p:sp>
      <p:sp>
        <p:nvSpPr>
          <p:cNvPr id="25" name="Rectangle 24"/>
          <p:cNvSpPr/>
          <p:nvPr/>
        </p:nvSpPr>
        <p:spPr>
          <a:xfrm>
            <a:off x="2545213" y="4937728"/>
            <a:ext cx="2864828" cy="747000"/>
          </a:xfrm>
          <a:prstGeom prst="rect">
            <a:avLst/>
          </a:pr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35991" tIns="335991" rIns="335991" bIns="335991" numCol="1" spcCol="1693" anchor="ctr" anchorCtr="0">
            <a:noAutofit/>
          </a:bodyPr>
          <a:lstStyle/>
          <a:p>
            <a:pPr defTabSz="1125870">
              <a:lnSpc>
                <a:spcPct val="90000"/>
              </a:lnSpc>
              <a:spcBef>
                <a:spcPct val="0"/>
              </a:spcBef>
              <a:spcAft>
                <a:spcPct val="35000"/>
              </a:spcAft>
            </a:pPr>
            <a:r>
              <a:rPr lang="en-US" sz="2500" dirty="0">
                <a:gradFill>
                  <a:gsLst>
                    <a:gs pos="0">
                      <a:schemeClr val="tx1"/>
                    </a:gs>
                    <a:gs pos="100000">
                      <a:schemeClr val="tx1"/>
                    </a:gs>
                  </a:gsLst>
                  <a:lin ang="5400000" scaled="0"/>
                </a:gradFill>
              </a:rPr>
              <a:t>SQL Server </a:t>
            </a:r>
            <a:br>
              <a:rPr lang="en-US" sz="2500" dirty="0">
                <a:gradFill>
                  <a:gsLst>
                    <a:gs pos="0">
                      <a:schemeClr val="tx1"/>
                    </a:gs>
                    <a:gs pos="100000">
                      <a:schemeClr val="tx1"/>
                    </a:gs>
                  </a:gsLst>
                  <a:lin ang="5400000" scaled="0"/>
                </a:gradFill>
              </a:rPr>
            </a:br>
            <a:r>
              <a:rPr lang="en-US" sz="2500" dirty="0">
                <a:gradFill>
                  <a:gsLst>
                    <a:gs pos="0">
                      <a:schemeClr val="tx1"/>
                    </a:gs>
                    <a:gs pos="100000">
                      <a:schemeClr val="tx1"/>
                    </a:gs>
                  </a:gsLst>
                  <a:lin ang="5400000" scaled="0"/>
                </a:gradFill>
              </a:rPr>
              <a:t>(On-Premises)</a:t>
            </a:r>
          </a:p>
        </p:txBody>
      </p:sp>
      <p:cxnSp>
        <p:nvCxnSpPr>
          <p:cNvPr id="26" name="Straight Connector 25"/>
          <p:cNvCxnSpPr/>
          <p:nvPr/>
        </p:nvCxnSpPr>
        <p:spPr>
          <a:xfrm flipH="1">
            <a:off x="2463854" y="3297336"/>
            <a:ext cx="1310445" cy="0"/>
          </a:xfrm>
          <a:prstGeom prst="line">
            <a:avLst/>
          </a:prstGeom>
          <a:ln w="635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793970" y="3792156"/>
            <a:ext cx="0" cy="843344"/>
          </a:xfrm>
          <a:prstGeom prst="line">
            <a:avLst/>
          </a:prstGeom>
          <a:ln w="635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Freeform 6"/>
          <p:cNvSpPr>
            <a:spLocks noEditPoints="1"/>
          </p:cNvSpPr>
          <p:nvPr/>
        </p:nvSpPr>
        <p:spPr bwMode="auto">
          <a:xfrm>
            <a:off x="1124086" y="4771697"/>
            <a:ext cx="1339768" cy="1090449"/>
          </a:xfrm>
          <a:custGeom>
            <a:avLst/>
            <a:gdLst>
              <a:gd name="T0" fmla="*/ 297 w 553"/>
              <a:gd name="T1" fmla="*/ 288 h 411"/>
              <a:gd name="T2" fmla="*/ 290 w 553"/>
              <a:gd name="T3" fmla="*/ 1 h 411"/>
              <a:gd name="T4" fmla="*/ 308 w 553"/>
              <a:gd name="T5" fmla="*/ 1 h 411"/>
              <a:gd name="T6" fmla="*/ 547 w 553"/>
              <a:gd name="T7" fmla="*/ 141 h 411"/>
              <a:gd name="T8" fmla="*/ 69 w 553"/>
              <a:gd name="T9" fmla="*/ 263 h 411"/>
              <a:gd name="T10" fmla="*/ 51 w 553"/>
              <a:gd name="T11" fmla="*/ 275 h 411"/>
              <a:gd name="T12" fmla="*/ 206 w 553"/>
              <a:gd name="T13" fmla="*/ 341 h 411"/>
              <a:gd name="T14" fmla="*/ 306 w 553"/>
              <a:gd name="T15" fmla="*/ 310 h 411"/>
              <a:gd name="T16" fmla="*/ 34 w 553"/>
              <a:gd name="T17" fmla="*/ 152 h 411"/>
              <a:gd name="T18" fmla="*/ 19 w 553"/>
              <a:gd name="T19" fmla="*/ 144 h 411"/>
              <a:gd name="T20" fmla="*/ 0 w 553"/>
              <a:gd name="T21" fmla="*/ 154 h 411"/>
              <a:gd name="T22" fmla="*/ 1 w 553"/>
              <a:gd name="T23" fmla="*/ 245 h 411"/>
              <a:gd name="T24" fmla="*/ 23 w 553"/>
              <a:gd name="T25" fmla="*/ 259 h 411"/>
              <a:gd name="T26" fmla="*/ 20 w 553"/>
              <a:gd name="T27" fmla="*/ 235 h 411"/>
              <a:gd name="T28" fmla="*/ 20 w 553"/>
              <a:gd name="T29" fmla="*/ 167 h 411"/>
              <a:gd name="T30" fmla="*/ 287 w 553"/>
              <a:gd name="T31" fmla="*/ 387 h 411"/>
              <a:gd name="T32" fmla="*/ 248 w 553"/>
              <a:gd name="T33" fmla="*/ 371 h 411"/>
              <a:gd name="T34" fmla="*/ 288 w 553"/>
              <a:gd name="T35" fmla="*/ 410 h 411"/>
              <a:gd name="T36" fmla="*/ 301 w 553"/>
              <a:gd name="T37" fmla="*/ 410 h 411"/>
              <a:gd name="T38" fmla="*/ 306 w 553"/>
              <a:gd name="T39" fmla="*/ 310 h 411"/>
              <a:gd name="T40" fmla="*/ 553 w 553"/>
              <a:gd name="T41" fmla="*/ 151 h 411"/>
              <a:gd name="T42" fmla="*/ 317 w 553"/>
              <a:gd name="T43" fmla="*/ 310 h 411"/>
              <a:gd name="T44" fmla="*/ 544 w 553"/>
              <a:gd name="T45" fmla="*/ 246 h 411"/>
              <a:gd name="T46" fmla="*/ 553 w 553"/>
              <a:gd name="T47" fmla="*/ 154 h 411"/>
              <a:gd name="T48" fmla="*/ 181 w 553"/>
              <a:gd name="T49" fmla="*/ 306 h 411"/>
              <a:gd name="T50" fmla="*/ 186 w 553"/>
              <a:gd name="T51" fmla="*/ 293 h 411"/>
              <a:gd name="T52" fmla="*/ 112 w 553"/>
              <a:gd name="T53" fmla="*/ 244 h 411"/>
              <a:gd name="T54" fmla="*/ 104 w 553"/>
              <a:gd name="T55" fmla="*/ 256 h 411"/>
              <a:gd name="T56" fmla="*/ 178 w 553"/>
              <a:gd name="T57" fmla="*/ 305 h 411"/>
              <a:gd name="T58" fmla="*/ 246 w 553"/>
              <a:gd name="T59" fmla="*/ 357 h 411"/>
              <a:gd name="T60" fmla="*/ 228 w 553"/>
              <a:gd name="T61" fmla="*/ 361 h 411"/>
              <a:gd name="T62" fmla="*/ 244 w 553"/>
              <a:gd name="T63" fmla="*/ 314 h 411"/>
              <a:gd name="T64" fmla="*/ 246 w 553"/>
              <a:gd name="T65" fmla="*/ 306 h 411"/>
              <a:gd name="T66" fmla="*/ 216 w 553"/>
              <a:gd name="T67" fmla="*/ 315 h 411"/>
              <a:gd name="T68" fmla="*/ 213 w 553"/>
              <a:gd name="T69" fmla="*/ 369 h 411"/>
              <a:gd name="T70" fmla="*/ 224 w 553"/>
              <a:gd name="T71" fmla="*/ 377 h 411"/>
              <a:gd name="T72" fmla="*/ 246 w 553"/>
              <a:gd name="T73" fmla="*/ 357 h 411"/>
              <a:gd name="T74" fmla="*/ 53 w 553"/>
              <a:gd name="T75" fmla="*/ 252 h 411"/>
              <a:gd name="T76" fmla="*/ 45 w 553"/>
              <a:gd name="T77" fmla="*/ 220 h 411"/>
              <a:gd name="T78" fmla="*/ 63 w 553"/>
              <a:gd name="T79" fmla="*/ 202 h 411"/>
              <a:gd name="T80" fmla="*/ 53 w 553"/>
              <a:gd name="T81" fmla="*/ 200 h 411"/>
              <a:gd name="T82" fmla="*/ 30 w 553"/>
              <a:gd name="T83" fmla="*/ 218 h 411"/>
              <a:gd name="T84" fmla="*/ 32 w 553"/>
              <a:gd name="T85" fmla="*/ 271 h 411"/>
              <a:gd name="T86" fmla="*/ 61 w 553"/>
              <a:gd name="T87" fmla="*/ 26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53" h="411">
                <a:moveTo>
                  <a:pt x="297" y="288"/>
                </a:moveTo>
                <a:cubicBezTo>
                  <a:pt x="297" y="288"/>
                  <a:pt x="297" y="288"/>
                  <a:pt x="297" y="288"/>
                </a:cubicBezTo>
                <a:cubicBezTo>
                  <a:pt x="45" y="145"/>
                  <a:pt x="45" y="145"/>
                  <a:pt x="45" y="145"/>
                </a:cubicBezTo>
                <a:cubicBezTo>
                  <a:pt x="45" y="145"/>
                  <a:pt x="45" y="145"/>
                  <a:pt x="290" y="1"/>
                </a:cubicBezTo>
                <a:cubicBezTo>
                  <a:pt x="293" y="0"/>
                  <a:pt x="296" y="0"/>
                  <a:pt x="299" y="0"/>
                </a:cubicBezTo>
                <a:cubicBezTo>
                  <a:pt x="303" y="0"/>
                  <a:pt x="305" y="0"/>
                  <a:pt x="308" y="1"/>
                </a:cubicBezTo>
                <a:cubicBezTo>
                  <a:pt x="308" y="1"/>
                  <a:pt x="308" y="1"/>
                  <a:pt x="544" y="139"/>
                </a:cubicBezTo>
                <a:cubicBezTo>
                  <a:pt x="546" y="140"/>
                  <a:pt x="546" y="140"/>
                  <a:pt x="547" y="141"/>
                </a:cubicBezTo>
                <a:cubicBezTo>
                  <a:pt x="547" y="141"/>
                  <a:pt x="547" y="141"/>
                  <a:pt x="297" y="288"/>
                </a:cubicBezTo>
                <a:close/>
                <a:moveTo>
                  <a:pt x="69" y="263"/>
                </a:moveTo>
                <a:cubicBezTo>
                  <a:pt x="68" y="265"/>
                  <a:pt x="66" y="266"/>
                  <a:pt x="65" y="267"/>
                </a:cubicBezTo>
                <a:cubicBezTo>
                  <a:pt x="65" y="267"/>
                  <a:pt x="65" y="267"/>
                  <a:pt x="51" y="275"/>
                </a:cubicBezTo>
                <a:cubicBezTo>
                  <a:pt x="51" y="275"/>
                  <a:pt x="51" y="275"/>
                  <a:pt x="206" y="363"/>
                </a:cubicBezTo>
                <a:cubicBezTo>
                  <a:pt x="206" y="363"/>
                  <a:pt x="206" y="363"/>
                  <a:pt x="206" y="341"/>
                </a:cubicBezTo>
                <a:cubicBezTo>
                  <a:pt x="206" y="341"/>
                  <a:pt x="206" y="341"/>
                  <a:pt x="69" y="263"/>
                </a:cubicBezTo>
                <a:close/>
                <a:moveTo>
                  <a:pt x="306" y="310"/>
                </a:moveTo>
                <a:cubicBezTo>
                  <a:pt x="306" y="308"/>
                  <a:pt x="304" y="305"/>
                  <a:pt x="303" y="304"/>
                </a:cubicBezTo>
                <a:cubicBezTo>
                  <a:pt x="303" y="304"/>
                  <a:pt x="303" y="304"/>
                  <a:pt x="34" y="152"/>
                </a:cubicBezTo>
                <a:cubicBezTo>
                  <a:pt x="34" y="152"/>
                  <a:pt x="34" y="152"/>
                  <a:pt x="33" y="152"/>
                </a:cubicBezTo>
                <a:cubicBezTo>
                  <a:pt x="33" y="152"/>
                  <a:pt x="33" y="152"/>
                  <a:pt x="19" y="144"/>
                </a:cubicBezTo>
                <a:cubicBezTo>
                  <a:pt x="14" y="141"/>
                  <a:pt x="10" y="141"/>
                  <a:pt x="6" y="143"/>
                </a:cubicBezTo>
                <a:cubicBezTo>
                  <a:pt x="2" y="146"/>
                  <a:pt x="0" y="149"/>
                  <a:pt x="0" y="154"/>
                </a:cubicBezTo>
                <a:cubicBezTo>
                  <a:pt x="0" y="154"/>
                  <a:pt x="0" y="154"/>
                  <a:pt x="0" y="239"/>
                </a:cubicBezTo>
                <a:cubicBezTo>
                  <a:pt x="0" y="239"/>
                  <a:pt x="0" y="239"/>
                  <a:pt x="1" y="245"/>
                </a:cubicBezTo>
                <a:cubicBezTo>
                  <a:pt x="1" y="245"/>
                  <a:pt x="1" y="245"/>
                  <a:pt x="10" y="251"/>
                </a:cubicBezTo>
                <a:cubicBezTo>
                  <a:pt x="10" y="251"/>
                  <a:pt x="10" y="251"/>
                  <a:pt x="23" y="259"/>
                </a:cubicBezTo>
                <a:cubicBezTo>
                  <a:pt x="23" y="259"/>
                  <a:pt x="23" y="259"/>
                  <a:pt x="23" y="237"/>
                </a:cubicBezTo>
                <a:cubicBezTo>
                  <a:pt x="23" y="237"/>
                  <a:pt x="23" y="237"/>
                  <a:pt x="20" y="235"/>
                </a:cubicBezTo>
                <a:cubicBezTo>
                  <a:pt x="20" y="235"/>
                  <a:pt x="20" y="235"/>
                  <a:pt x="20" y="234"/>
                </a:cubicBezTo>
                <a:cubicBezTo>
                  <a:pt x="20" y="234"/>
                  <a:pt x="20" y="234"/>
                  <a:pt x="20" y="167"/>
                </a:cubicBezTo>
                <a:cubicBezTo>
                  <a:pt x="20" y="167"/>
                  <a:pt x="20" y="167"/>
                  <a:pt x="287" y="320"/>
                </a:cubicBezTo>
                <a:cubicBezTo>
                  <a:pt x="287" y="320"/>
                  <a:pt x="287" y="320"/>
                  <a:pt x="287" y="387"/>
                </a:cubicBezTo>
                <a:cubicBezTo>
                  <a:pt x="287" y="387"/>
                  <a:pt x="287" y="387"/>
                  <a:pt x="252" y="367"/>
                </a:cubicBezTo>
                <a:cubicBezTo>
                  <a:pt x="251" y="368"/>
                  <a:pt x="250" y="370"/>
                  <a:pt x="248" y="371"/>
                </a:cubicBezTo>
                <a:cubicBezTo>
                  <a:pt x="248" y="371"/>
                  <a:pt x="248" y="371"/>
                  <a:pt x="234" y="379"/>
                </a:cubicBezTo>
                <a:cubicBezTo>
                  <a:pt x="234" y="379"/>
                  <a:pt x="234" y="379"/>
                  <a:pt x="288" y="410"/>
                </a:cubicBezTo>
                <a:cubicBezTo>
                  <a:pt x="290" y="411"/>
                  <a:pt x="293" y="411"/>
                  <a:pt x="295" y="411"/>
                </a:cubicBezTo>
                <a:cubicBezTo>
                  <a:pt x="297" y="411"/>
                  <a:pt x="299" y="411"/>
                  <a:pt x="301" y="410"/>
                </a:cubicBezTo>
                <a:cubicBezTo>
                  <a:pt x="303" y="408"/>
                  <a:pt x="305" y="405"/>
                  <a:pt x="306" y="401"/>
                </a:cubicBezTo>
                <a:cubicBezTo>
                  <a:pt x="306" y="401"/>
                  <a:pt x="306" y="401"/>
                  <a:pt x="306" y="310"/>
                </a:cubicBezTo>
                <a:close/>
                <a:moveTo>
                  <a:pt x="553" y="151"/>
                </a:moveTo>
                <a:cubicBezTo>
                  <a:pt x="553" y="151"/>
                  <a:pt x="553" y="151"/>
                  <a:pt x="553" y="151"/>
                </a:cubicBezTo>
                <a:cubicBezTo>
                  <a:pt x="309" y="294"/>
                  <a:pt x="309" y="294"/>
                  <a:pt x="309" y="294"/>
                </a:cubicBezTo>
                <a:cubicBezTo>
                  <a:pt x="314" y="298"/>
                  <a:pt x="317" y="304"/>
                  <a:pt x="317" y="310"/>
                </a:cubicBezTo>
                <a:cubicBezTo>
                  <a:pt x="317" y="310"/>
                  <a:pt x="317" y="310"/>
                  <a:pt x="317" y="375"/>
                </a:cubicBezTo>
                <a:cubicBezTo>
                  <a:pt x="317" y="375"/>
                  <a:pt x="317" y="375"/>
                  <a:pt x="544" y="246"/>
                </a:cubicBezTo>
                <a:cubicBezTo>
                  <a:pt x="549" y="243"/>
                  <a:pt x="553" y="237"/>
                  <a:pt x="553" y="231"/>
                </a:cubicBezTo>
                <a:cubicBezTo>
                  <a:pt x="553" y="231"/>
                  <a:pt x="553" y="231"/>
                  <a:pt x="553" y="154"/>
                </a:cubicBezTo>
                <a:cubicBezTo>
                  <a:pt x="553" y="153"/>
                  <a:pt x="553" y="152"/>
                  <a:pt x="553" y="151"/>
                </a:cubicBezTo>
                <a:close/>
                <a:moveTo>
                  <a:pt x="181" y="306"/>
                </a:moveTo>
                <a:cubicBezTo>
                  <a:pt x="184" y="306"/>
                  <a:pt x="186" y="304"/>
                  <a:pt x="186" y="301"/>
                </a:cubicBezTo>
                <a:cubicBezTo>
                  <a:pt x="186" y="301"/>
                  <a:pt x="186" y="301"/>
                  <a:pt x="186" y="293"/>
                </a:cubicBezTo>
                <a:cubicBezTo>
                  <a:pt x="186" y="290"/>
                  <a:pt x="184" y="286"/>
                  <a:pt x="181" y="284"/>
                </a:cubicBezTo>
                <a:cubicBezTo>
                  <a:pt x="181" y="284"/>
                  <a:pt x="181" y="284"/>
                  <a:pt x="112" y="244"/>
                </a:cubicBezTo>
                <a:cubicBezTo>
                  <a:pt x="107" y="242"/>
                  <a:pt x="104" y="244"/>
                  <a:pt x="104" y="249"/>
                </a:cubicBezTo>
                <a:cubicBezTo>
                  <a:pt x="104" y="249"/>
                  <a:pt x="104" y="249"/>
                  <a:pt x="104" y="256"/>
                </a:cubicBezTo>
                <a:cubicBezTo>
                  <a:pt x="104" y="260"/>
                  <a:pt x="106" y="264"/>
                  <a:pt x="109" y="266"/>
                </a:cubicBezTo>
                <a:cubicBezTo>
                  <a:pt x="109" y="266"/>
                  <a:pt x="109" y="266"/>
                  <a:pt x="178" y="305"/>
                </a:cubicBezTo>
                <a:cubicBezTo>
                  <a:pt x="179" y="306"/>
                  <a:pt x="180" y="306"/>
                  <a:pt x="181" y="306"/>
                </a:cubicBezTo>
                <a:close/>
                <a:moveTo>
                  <a:pt x="246" y="357"/>
                </a:moveTo>
                <a:cubicBezTo>
                  <a:pt x="244" y="354"/>
                  <a:pt x="239" y="354"/>
                  <a:pt x="237" y="355"/>
                </a:cubicBezTo>
                <a:cubicBezTo>
                  <a:pt x="237" y="355"/>
                  <a:pt x="237" y="355"/>
                  <a:pt x="228" y="361"/>
                </a:cubicBezTo>
                <a:cubicBezTo>
                  <a:pt x="228" y="361"/>
                  <a:pt x="228" y="361"/>
                  <a:pt x="228" y="323"/>
                </a:cubicBezTo>
                <a:cubicBezTo>
                  <a:pt x="228" y="323"/>
                  <a:pt x="228" y="323"/>
                  <a:pt x="244" y="314"/>
                </a:cubicBezTo>
                <a:cubicBezTo>
                  <a:pt x="247" y="312"/>
                  <a:pt x="248" y="308"/>
                  <a:pt x="246" y="306"/>
                </a:cubicBezTo>
                <a:cubicBezTo>
                  <a:pt x="246" y="306"/>
                  <a:pt x="246" y="306"/>
                  <a:pt x="246" y="306"/>
                </a:cubicBezTo>
                <a:cubicBezTo>
                  <a:pt x="244" y="303"/>
                  <a:pt x="239" y="302"/>
                  <a:pt x="237" y="304"/>
                </a:cubicBezTo>
                <a:cubicBezTo>
                  <a:pt x="237" y="304"/>
                  <a:pt x="237" y="304"/>
                  <a:pt x="216" y="315"/>
                </a:cubicBezTo>
                <a:cubicBezTo>
                  <a:pt x="214" y="317"/>
                  <a:pt x="213" y="322"/>
                  <a:pt x="213" y="322"/>
                </a:cubicBezTo>
                <a:cubicBezTo>
                  <a:pt x="213" y="322"/>
                  <a:pt x="213" y="322"/>
                  <a:pt x="213" y="369"/>
                </a:cubicBezTo>
                <a:cubicBezTo>
                  <a:pt x="213" y="369"/>
                  <a:pt x="214" y="374"/>
                  <a:pt x="215" y="375"/>
                </a:cubicBezTo>
                <a:cubicBezTo>
                  <a:pt x="217" y="376"/>
                  <a:pt x="221" y="379"/>
                  <a:pt x="224" y="377"/>
                </a:cubicBezTo>
                <a:cubicBezTo>
                  <a:pt x="224" y="377"/>
                  <a:pt x="224" y="377"/>
                  <a:pt x="244" y="365"/>
                </a:cubicBezTo>
                <a:cubicBezTo>
                  <a:pt x="247" y="363"/>
                  <a:pt x="248" y="359"/>
                  <a:pt x="246" y="357"/>
                </a:cubicBezTo>
                <a:close/>
                <a:moveTo>
                  <a:pt x="63" y="253"/>
                </a:moveTo>
                <a:cubicBezTo>
                  <a:pt x="61" y="250"/>
                  <a:pt x="57" y="250"/>
                  <a:pt x="53" y="252"/>
                </a:cubicBezTo>
                <a:cubicBezTo>
                  <a:pt x="53" y="252"/>
                  <a:pt x="53" y="252"/>
                  <a:pt x="45" y="257"/>
                </a:cubicBezTo>
                <a:cubicBezTo>
                  <a:pt x="45" y="257"/>
                  <a:pt x="45" y="257"/>
                  <a:pt x="45" y="220"/>
                </a:cubicBezTo>
                <a:cubicBezTo>
                  <a:pt x="45" y="220"/>
                  <a:pt x="45" y="220"/>
                  <a:pt x="61" y="210"/>
                </a:cubicBezTo>
                <a:cubicBezTo>
                  <a:pt x="65" y="208"/>
                  <a:pt x="65" y="205"/>
                  <a:pt x="63" y="202"/>
                </a:cubicBezTo>
                <a:cubicBezTo>
                  <a:pt x="63" y="202"/>
                  <a:pt x="63" y="202"/>
                  <a:pt x="63" y="202"/>
                </a:cubicBezTo>
                <a:cubicBezTo>
                  <a:pt x="61" y="199"/>
                  <a:pt x="57" y="198"/>
                  <a:pt x="53" y="200"/>
                </a:cubicBezTo>
                <a:cubicBezTo>
                  <a:pt x="53" y="200"/>
                  <a:pt x="53" y="200"/>
                  <a:pt x="33" y="212"/>
                </a:cubicBezTo>
                <a:cubicBezTo>
                  <a:pt x="31" y="213"/>
                  <a:pt x="30" y="218"/>
                  <a:pt x="30" y="218"/>
                </a:cubicBezTo>
                <a:cubicBezTo>
                  <a:pt x="30" y="218"/>
                  <a:pt x="30" y="218"/>
                  <a:pt x="30" y="266"/>
                </a:cubicBezTo>
                <a:cubicBezTo>
                  <a:pt x="30" y="266"/>
                  <a:pt x="31" y="270"/>
                  <a:pt x="32" y="271"/>
                </a:cubicBezTo>
                <a:cubicBezTo>
                  <a:pt x="33" y="273"/>
                  <a:pt x="38" y="275"/>
                  <a:pt x="41" y="273"/>
                </a:cubicBezTo>
                <a:cubicBezTo>
                  <a:pt x="41" y="273"/>
                  <a:pt x="41" y="273"/>
                  <a:pt x="61" y="261"/>
                </a:cubicBezTo>
                <a:cubicBezTo>
                  <a:pt x="65" y="259"/>
                  <a:pt x="65" y="255"/>
                  <a:pt x="63" y="253"/>
                </a:cubicBezTo>
                <a:close/>
              </a:path>
            </a:pathLst>
          </a:custGeom>
          <a:solidFill>
            <a:schemeClr val="accent2"/>
          </a:solidFill>
          <a:ln>
            <a:noFill/>
          </a:ln>
          <a:extLst/>
        </p:spPr>
        <p:style>
          <a:lnRef idx="2">
            <a:schemeClr val="accent6"/>
          </a:lnRef>
          <a:fillRef idx="1">
            <a:schemeClr val="lt1"/>
          </a:fillRef>
          <a:effectRef idx="0">
            <a:schemeClr val="accent6"/>
          </a:effectRef>
          <a:fontRef idx="minor">
            <a:schemeClr val="dk1"/>
          </a:fontRef>
        </p:style>
        <p:txBody>
          <a:bodyPr vert="horz" wrap="square" lIns="121899" tIns="60949" rIns="121899" bIns="60949"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819658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677356" y="2235011"/>
            <a:ext cx="2472613" cy="247497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SQL Server in a Virtual Machine</a:t>
            </a:r>
          </a:p>
        </p:txBody>
      </p:sp>
      <p:sp>
        <p:nvSpPr>
          <p:cNvPr id="18" name="SQLDB"/>
          <p:cNvSpPr/>
          <p:nvPr/>
        </p:nvSpPr>
        <p:spPr bwMode="auto">
          <a:xfrm>
            <a:off x="3367500" y="2235011"/>
            <a:ext cx="2472613" cy="247497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Azure SQL Database</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3584" y="2596896"/>
            <a:ext cx="1520439" cy="1219200"/>
          </a:xfrm>
          <a:prstGeom prst="rect">
            <a:avLst/>
          </a:prstGeom>
        </p:spPr>
      </p:pic>
      <p:pic>
        <p:nvPicPr>
          <p:cNvPr id="20" name="Picture 3" descr="C:\Users\scottkl\AppData\Local\MetroStyleAddIn\Icons\Virtualization.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535" y="2596896"/>
            <a:ext cx="1578253"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ableStorage"/>
          <p:cNvSpPr/>
          <p:nvPr/>
        </p:nvSpPr>
        <p:spPr bwMode="auto">
          <a:xfrm>
            <a:off x="6057642" y="2235008"/>
            <a:ext cx="2472613" cy="247497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Azure Table </a:t>
            </a:r>
            <a:br>
              <a:rPr lang="en-US" sz="2000" dirty="0">
                <a:gradFill>
                  <a:gsLst>
                    <a:gs pos="0">
                      <a:srgbClr val="FFFFFF"/>
                    </a:gs>
                    <a:gs pos="100000">
                      <a:srgbClr val="FFFFFF"/>
                    </a:gs>
                  </a:gsLst>
                  <a:lin ang="5400000" scaled="0"/>
                </a:gradFill>
              </a:rPr>
            </a:br>
            <a:r>
              <a:rPr lang="en-US" sz="2000" dirty="0">
                <a:gradFill>
                  <a:gsLst>
                    <a:gs pos="0">
                      <a:srgbClr val="FFFFFF"/>
                    </a:gs>
                    <a:gs pos="100000">
                      <a:srgbClr val="FFFFFF"/>
                    </a:gs>
                  </a:gsLst>
                  <a:lin ang="5400000" scaled="0"/>
                </a:gradFill>
              </a:rPr>
              <a:t>Storage</a:t>
            </a:r>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33727" y="2596896"/>
            <a:ext cx="1520439" cy="1219200"/>
          </a:xfrm>
          <a:prstGeom prst="rect">
            <a:avLst/>
          </a:prstGeom>
        </p:spPr>
      </p:pic>
      <p:sp>
        <p:nvSpPr>
          <p:cNvPr id="23" name="BlobStorage"/>
          <p:cNvSpPr/>
          <p:nvPr/>
        </p:nvSpPr>
        <p:spPr bwMode="auto">
          <a:xfrm>
            <a:off x="8747786" y="2235012"/>
            <a:ext cx="2472613" cy="247497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Azure Blob </a:t>
            </a:r>
            <a:br>
              <a:rPr lang="en-US" sz="2000" dirty="0">
                <a:gradFill>
                  <a:gsLst>
                    <a:gs pos="0">
                      <a:srgbClr val="FFFFFF"/>
                    </a:gs>
                    <a:gs pos="100000">
                      <a:srgbClr val="FFFFFF"/>
                    </a:gs>
                  </a:gsLst>
                  <a:lin ang="5400000" scaled="0"/>
                </a:gradFill>
              </a:rPr>
            </a:br>
            <a:r>
              <a:rPr lang="en-US" sz="2000" dirty="0">
                <a:gradFill>
                  <a:gsLst>
                    <a:gs pos="0">
                      <a:srgbClr val="FFFFFF"/>
                    </a:gs>
                    <a:gs pos="100000">
                      <a:srgbClr val="FFFFFF"/>
                    </a:gs>
                  </a:gsLst>
                  <a:lin ang="5400000" scaled="0"/>
                </a:gradFill>
              </a:rPr>
              <a:t>Storage</a:t>
            </a: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3870" y="2596896"/>
            <a:ext cx="1520439" cy="1219200"/>
          </a:xfrm>
          <a:prstGeom prst="rect">
            <a:avLst/>
          </a:prstGeom>
        </p:spPr>
      </p:pic>
      <p:sp useBgFill="1">
        <p:nvSpPr>
          <p:cNvPr id="11" name="Rectangle 10"/>
          <p:cNvSpPr/>
          <p:nvPr/>
        </p:nvSpPr>
        <p:spPr bwMode="auto">
          <a:xfrm>
            <a:off x="0" y="4721144"/>
            <a:ext cx="12188825" cy="213685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519113" y="228600"/>
            <a:ext cx="11149013" cy="1514261"/>
          </a:xfrm>
        </p:spPr>
        <p:txBody>
          <a:bodyPr/>
          <a:lstStyle/>
          <a:p>
            <a:r>
              <a:rPr lang="en-US" dirty="0"/>
              <a:t>Azure Data Management</a:t>
            </a:r>
            <a:br>
              <a:rPr lang="en-US" dirty="0"/>
            </a:br>
            <a:endParaRPr lang="en-US" dirty="0"/>
          </a:p>
        </p:txBody>
      </p:sp>
    </p:spTree>
    <p:extLst>
      <p:ext uri="{BB962C8B-B14F-4D97-AF65-F5344CB8AC3E}">
        <p14:creationId xmlns:p14="http://schemas.microsoft.com/office/powerpoint/2010/main" val="11135613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7060435" y="1986321"/>
            <a:ext cx="4240275" cy="2842024"/>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t" anchorCtr="0" compatLnSpc="1">
            <a:prstTxWarp prst="textNoShape">
              <a:avLst/>
            </a:prstTxWarp>
          </a:bodyPr>
          <a:lstStyle/>
          <a:p>
            <a:pPr algn="ctr" defTabSz="913749" fontAlgn="base">
              <a:spcBef>
                <a:spcPct val="0"/>
              </a:spcBef>
              <a:spcAft>
                <a:spcPct val="0"/>
              </a:spcAft>
            </a:pPr>
            <a:endParaRPr lang="en-US" dirty="0">
              <a:ln>
                <a:solidFill>
                  <a:schemeClr val="bg1">
                    <a:alpha val="0"/>
                  </a:schemeClr>
                </a:solidFill>
              </a:ln>
              <a:solidFill>
                <a:srgbClr val="595959"/>
              </a:solidFill>
              <a:latin typeface="Segoe UI Light" pitchFamily="34" charset="0"/>
            </a:endParaRPr>
          </a:p>
        </p:txBody>
      </p:sp>
      <p:sp>
        <p:nvSpPr>
          <p:cNvPr id="3" name="Content Placeholder 2"/>
          <p:cNvSpPr>
            <a:spLocks noGrp="1"/>
          </p:cNvSpPr>
          <p:nvPr>
            <p:ph type="body" sz="quarter" idx="10"/>
          </p:nvPr>
        </p:nvSpPr>
        <p:spPr>
          <a:xfrm>
            <a:off x="519113" y="1447799"/>
            <a:ext cx="11149013" cy="3853363"/>
          </a:xfrm>
        </p:spPr>
        <p:txBody>
          <a:bodyPr/>
          <a:lstStyle/>
          <a:p>
            <a:r>
              <a:rPr lang="en-US" dirty="0" smtClean="0"/>
              <a:t>Storage in the Cloud</a:t>
            </a:r>
          </a:p>
          <a:p>
            <a:pPr lvl="1"/>
            <a:r>
              <a:rPr lang="en-US" dirty="0" smtClean="0"/>
              <a:t>Scalable, durable, and available</a:t>
            </a:r>
          </a:p>
          <a:p>
            <a:pPr lvl="1"/>
            <a:r>
              <a:rPr lang="en-US" dirty="0" smtClean="0"/>
              <a:t>Anywhere at anytime access</a:t>
            </a:r>
          </a:p>
          <a:p>
            <a:pPr lvl="1"/>
            <a:r>
              <a:rPr lang="en-US" dirty="0" smtClean="0"/>
              <a:t>Only pay for what the service uses</a:t>
            </a:r>
          </a:p>
          <a:p>
            <a:pPr lvl="1"/>
            <a:endParaRPr lang="en-US" dirty="0" smtClean="0"/>
          </a:p>
          <a:p>
            <a:r>
              <a:rPr lang="en-US" dirty="0" err="1" smtClean="0"/>
              <a:t>RESTful</a:t>
            </a:r>
            <a:r>
              <a:rPr lang="en-US" dirty="0"/>
              <a:t> </a:t>
            </a:r>
            <a:r>
              <a:rPr lang="en-US" dirty="0" smtClean="0"/>
              <a:t>Web Services</a:t>
            </a:r>
          </a:p>
          <a:p>
            <a:pPr lvl="1"/>
            <a:r>
              <a:rPr lang="en-US" dirty="0" smtClean="0"/>
              <a:t>Use from Windows Azure Compute</a:t>
            </a:r>
          </a:p>
          <a:p>
            <a:pPr lvl="1"/>
            <a:r>
              <a:rPr lang="en-US" dirty="0" smtClean="0"/>
              <a:t>Use from anywhere on the internet</a:t>
            </a:r>
            <a:endParaRPr lang="en-US" dirty="0"/>
          </a:p>
        </p:txBody>
      </p:sp>
      <p:sp>
        <p:nvSpPr>
          <p:cNvPr id="2" name="Title 1"/>
          <p:cNvSpPr>
            <a:spLocks noGrp="1"/>
          </p:cNvSpPr>
          <p:nvPr>
            <p:ph type="title"/>
          </p:nvPr>
        </p:nvSpPr>
        <p:spPr/>
        <p:txBody>
          <a:bodyPr/>
          <a:lstStyle/>
          <a:p>
            <a:r>
              <a:rPr lang="en-US" smtClean="0"/>
              <a:t>Windows Azure Storage</a:t>
            </a:r>
            <a:endParaRPr lang="en-US" dirty="0"/>
          </a:p>
        </p:txBody>
      </p:sp>
      <p:grpSp>
        <p:nvGrpSpPr>
          <p:cNvPr id="23" name="Group 22"/>
          <p:cNvGrpSpPr/>
          <p:nvPr/>
        </p:nvGrpSpPr>
        <p:grpSpPr>
          <a:xfrm>
            <a:off x="8466090" y="2841387"/>
            <a:ext cx="1428727" cy="1593179"/>
            <a:chOff x="4787900" y="1978025"/>
            <a:chExt cx="2606676" cy="2906713"/>
          </a:xfrm>
        </p:grpSpPr>
        <p:sp>
          <p:nvSpPr>
            <p:cNvPr id="19" name="Freeform 14"/>
            <p:cNvSpPr>
              <a:spLocks noEditPoints="1"/>
            </p:cNvSpPr>
            <p:nvPr/>
          </p:nvSpPr>
          <p:spPr bwMode="auto">
            <a:xfrm>
              <a:off x="4787900" y="2905125"/>
              <a:ext cx="1979613" cy="1979613"/>
            </a:xfrm>
            <a:custGeom>
              <a:avLst/>
              <a:gdLst>
                <a:gd name="T0" fmla="*/ 1247 w 1247"/>
                <a:gd name="T1" fmla="*/ 1003 h 1247"/>
                <a:gd name="T2" fmla="*/ 657 w 1247"/>
                <a:gd name="T3" fmla="*/ 1247 h 1247"/>
                <a:gd name="T4" fmla="*/ 657 w 1247"/>
                <a:gd name="T5" fmla="*/ 517 h 1247"/>
                <a:gd name="T6" fmla="*/ 1247 w 1247"/>
                <a:gd name="T7" fmla="*/ 271 h 1247"/>
                <a:gd name="T8" fmla="*/ 1247 w 1247"/>
                <a:gd name="T9" fmla="*/ 1003 h 1247"/>
                <a:gd name="T10" fmla="*/ 1247 w 1247"/>
                <a:gd name="T11" fmla="*/ 1003 h 1247"/>
                <a:gd name="T12" fmla="*/ 1247 w 1247"/>
                <a:gd name="T13" fmla="*/ 1003 h 1247"/>
                <a:gd name="T14" fmla="*/ 588 w 1247"/>
                <a:gd name="T15" fmla="*/ 517 h 1247"/>
                <a:gd name="T16" fmla="*/ 0 w 1247"/>
                <a:gd name="T17" fmla="*/ 271 h 1247"/>
                <a:gd name="T18" fmla="*/ 0 w 1247"/>
                <a:gd name="T19" fmla="*/ 1003 h 1247"/>
                <a:gd name="T20" fmla="*/ 588 w 1247"/>
                <a:gd name="T21" fmla="*/ 1247 h 1247"/>
                <a:gd name="T22" fmla="*/ 588 w 1247"/>
                <a:gd name="T23" fmla="*/ 517 h 1247"/>
                <a:gd name="T24" fmla="*/ 588 w 1247"/>
                <a:gd name="T25" fmla="*/ 517 h 1247"/>
                <a:gd name="T26" fmla="*/ 588 w 1247"/>
                <a:gd name="T27" fmla="*/ 517 h 1247"/>
                <a:gd name="T28" fmla="*/ 621 w 1247"/>
                <a:gd name="T29" fmla="*/ 0 h 1247"/>
                <a:gd name="T30" fmla="*/ 0 w 1247"/>
                <a:gd name="T31" fmla="*/ 222 h 1247"/>
                <a:gd name="T32" fmla="*/ 621 w 1247"/>
                <a:gd name="T33" fmla="*/ 472 h 1247"/>
                <a:gd name="T34" fmla="*/ 1247 w 1247"/>
                <a:gd name="T35" fmla="*/ 222 h 1247"/>
                <a:gd name="T36" fmla="*/ 621 w 1247"/>
                <a:gd name="T37" fmla="*/ 0 h 1247"/>
                <a:gd name="T38" fmla="*/ 621 w 1247"/>
                <a:gd name="T39" fmla="*/ 0 h 1247"/>
                <a:gd name="T40" fmla="*/ 621 w 1247"/>
                <a:gd name="T4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47" h="1247">
                  <a:moveTo>
                    <a:pt x="1247" y="1003"/>
                  </a:moveTo>
                  <a:lnTo>
                    <a:pt x="657" y="1247"/>
                  </a:lnTo>
                  <a:lnTo>
                    <a:pt x="657" y="517"/>
                  </a:lnTo>
                  <a:lnTo>
                    <a:pt x="1247" y="271"/>
                  </a:lnTo>
                  <a:lnTo>
                    <a:pt x="1247" y="1003"/>
                  </a:lnTo>
                  <a:lnTo>
                    <a:pt x="1247" y="1003"/>
                  </a:lnTo>
                  <a:lnTo>
                    <a:pt x="1247" y="1003"/>
                  </a:lnTo>
                  <a:close/>
                  <a:moveTo>
                    <a:pt x="588" y="517"/>
                  </a:moveTo>
                  <a:lnTo>
                    <a:pt x="0" y="271"/>
                  </a:lnTo>
                  <a:lnTo>
                    <a:pt x="0" y="1003"/>
                  </a:lnTo>
                  <a:lnTo>
                    <a:pt x="588" y="1247"/>
                  </a:lnTo>
                  <a:lnTo>
                    <a:pt x="588" y="517"/>
                  </a:lnTo>
                  <a:lnTo>
                    <a:pt x="588" y="517"/>
                  </a:lnTo>
                  <a:lnTo>
                    <a:pt x="588" y="517"/>
                  </a:lnTo>
                  <a:close/>
                  <a:moveTo>
                    <a:pt x="621" y="0"/>
                  </a:moveTo>
                  <a:lnTo>
                    <a:pt x="0" y="222"/>
                  </a:lnTo>
                  <a:lnTo>
                    <a:pt x="621" y="472"/>
                  </a:lnTo>
                  <a:lnTo>
                    <a:pt x="1247" y="222"/>
                  </a:lnTo>
                  <a:lnTo>
                    <a:pt x="621" y="0"/>
                  </a:lnTo>
                  <a:lnTo>
                    <a:pt x="621" y="0"/>
                  </a:lnTo>
                  <a:lnTo>
                    <a:pt x="6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p:cNvSpPr>
            <p:nvPr/>
          </p:nvSpPr>
          <p:spPr bwMode="auto">
            <a:xfrm>
              <a:off x="5591175" y="1978025"/>
              <a:ext cx="1803400" cy="682625"/>
            </a:xfrm>
            <a:custGeom>
              <a:avLst/>
              <a:gdLst>
                <a:gd name="T0" fmla="*/ 1136 w 1136"/>
                <a:gd name="T1" fmla="*/ 204 h 430"/>
                <a:gd name="T2" fmla="*/ 566 w 1136"/>
                <a:gd name="T3" fmla="*/ 0 h 430"/>
                <a:gd name="T4" fmla="*/ 0 w 1136"/>
                <a:gd name="T5" fmla="*/ 204 h 430"/>
                <a:gd name="T6" fmla="*/ 566 w 1136"/>
                <a:gd name="T7" fmla="*/ 430 h 430"/>
                <a:gd name="T8" fmla="*/ 1136 w 1136"/>
                <a:gd name="T9" fmla="*/ 204 h 430"/>
              </a:gdLst>
              <a:ahLst/>
              <a:cxnLst>
                <a:cxn ang="0">
                  <a:pos x="T0" y="T1"/>
                </a:cxn>
                <a:cxn ang="0">
                  <a:pos x="T2" y="T3"/>
                </a:cxn>
                <a:cxn ang="0">
                  <a:pos x="T4" y="T5"/>
                </a:cxn>
                <a:cxn ang="0">
                  <a:pos x="T6" y="T7"/>
                </a:cxn>
                <a:cxn ang="0">
                  <a:pos x="T8" y="T9"/>
                </a:cxn>
              </a:cxnLst>
              <a:rect l="0" t="0" r="r" b="b"/>
              <a:pathLst>
                <a:path w="1136" h="430">
                  <a:moveTo>
                    <a:pt x="1136" y="204"/>
                  </a:moveTo>
                  <a:lnTo>
                    <a:pt x="566" y="0"/>
                  </a:lnTo>
                  <a:lnTo>
                    <a:pt x="0" y="204"/>
                  </a:lnTo>
                  <a:lnTo>
                    <a:pt x="566" y="430"/>
                  </a:lnTo>
                  <a:lnTo>
                    <a:pt x="1136" y="20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p:nvSpPr>
          <p:spPr bwMode="auto">
            <a:xfrm>
              <a:off x="6538913" y="2371725"/>
              <a:ext cx="855663" cy="1293813"/>
            </a:xfrm>
            <a:custGeom>
              <a:avLst/>
              <a:gdLst>
                <a:gd name="T0" fmla="*/ 0 w 539"/>
                <a:gd name="T1" fmla="*/ 459 h 815"/>
                <a:gd name="T2" fmla="*/ 175 w 539"/>
                <a:gd name="T3" fmla="*/ 522 h 815"/>
                <a:gd name="T4" fmla="*/ 175 w 539"/>
                <a:gd name="T5" fmla="*/ 815 h 815"/>
                <a:gd name="T6" fmla="*/ 539 w 539"/>
                <a:gd name="T7" fmla="*/ 666 h 815"/>
                <a:gd name="T8" fmla="*/ 539 w 539"/>
                <a:gd name="T9" fmla="*/ 0 h 815"/>
                <a:gd name="T10" fmla="*/ 0 w 539"/>
                <a:gd name="T11" fmla="*/ 225 h 815"/>
                <a:gd name="T12" fmla="*/ 0 w 539"/>
                <a:gd name="T13" fmla="*/ 459 h 815"/>
              </a:gdLst>
              <a:ahLst/>
              <a:cxnLst>
                <a:cxn ang="0">
                  <a:pos x="T0" y="T1"/>
                </a:cxn>
                <a:cxn ang="0">
                  <a:pos x="T2" y="T3"/>
                </a:cxn>
                <a:cxn ang="0">
                  <a:pos x="T4" y="T5"/>
                </a:cxn>
                <a:cxn ang="0">
                  <a:pos x="T6" y="T7"/>
                </a:cxn>
                <a:cxn ang="0">
                  <a:pos x="T8" y="T9"/>
                </a:cxn>
                <a:cxn ang="0">
                  <a:pos x="T10" y="T11"/>
                </a:cxn>
                <a:cxn ang="0">
                  <a:pos x="T12" y="T13"/>
                </a:cxn>
              </a:cxnLst>
              <a:rect l="0" t="0" r="r" b="b"/>
              <a:pathLst>
                <a:path w="539" h="815">
                  <a:moveTo>
                    <a:pt x="0" y="459"/>
                  </a:moveTo>
                  <a:lnTo>
                    <a:pt x="175" y="522"/>
                  </a:lnTo>
                  <a:lnTo>
                    <a:pt x="175" y="815"/>
                  </a:lnTo>
                  <a:lnTo>
                    <a:pt x="539" y="666"/>
                  </a:lnTo>
                  <a:lnTo>
                    <a:pt x="539" y="0"/>
                  </a:lnTo>
                  <a:lnTo>
                    <a:pt x="0" y="225"/>
                  </a:lnTo>
                  <a:lnTo>
                    <a:pt x="0" y="45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p:cNvSpPr>
            <p:nvPr/>
          </p:nvSpPr>
          <p:spPr bwMode="auto">
            <a:xfrm>
              <a:off x="5591175" y="2371725"/>
              <a:ext cx="850900" cy="693738"/>
            </a:xfrm>
            <a:custGeom>
              <a:avLst/>
              <a:gdLst>
                <a:gd name="T0" fmla="*/ 120 w 536"/>
                <a:gd name="T1" fmla="*/ 291 h 437"/>
                <a:gd name="T2" fmla="*/ 536 w 536"/>
                <a:gd name="T3" fmla="*/ 437 h 437"/>
                <a:gd name="T4" fmla="*/ 536 w 536"/>
                <a:gd name="T5" fmla="*/ 225 h 437"/>
                <a:gd name="T6" fmla="*/ 0 w 536"/>
                <a:gd name="T7" fmla="*/ 0 h 437"/>
                <a:gd name="T8" fmla="*/ 0 w 536"/>
                <a:gd name="T9" fmla="*/ 331 h 437"/>
                <a:gd name="T10" fmla="*/ 120 w 536"/>
                <a:gd name="T11" fmla="*/ 291 h 437"/>
              </a:gdLst>
              <a:ahLst/>
              <a:cxnLst>
                <a:cxn ang="0">
                  <a:pos x="T0" y="T1"/>
                </a:cxn>
                <a:cxn ang="0">
                  <a:pos x="T2" y="T3"/>
                </a:cxn>
                <a:cxn ang="0">
                  <a:pos x="T4" y="T5"/>
                </a:cxn>
                <a:cxn ang="0">
                  <a:pos x="T6" y="T7"/>
                </a:cxn>
                <a:cxn ang="0">
                  <a:pos x="T8" y="T9"/>
                </a:cxn>
                <a:cxn ang="0">
                  <a:pos x="T10" y="T11"/>
                </a:cxn>
              </a:cxnLst>
              <a:rect l="0" t="0" r="r" b="b"/>
              <a:pathLst>
                <a:path w="536" h="437">
                  <a:moveTo>
                    <a:pt x="120" y="291"/>
                  </a:moveTo>
                  <a:lnTo>
                    <a:pt x="536" y="437"/>
                  </a:lnTo>
                  <a:lnTo>
                    <a:pt x="536" y="225"/>
                  </a:lnTo>
                  <a:lnTo>
                    <a:pt x="0" y="0"/>
                  </a:lnTo>
                  <a:lnTo>
                    <a:pt x="0" y="331"/>
                  </a:lnTo>
                  <a:lnTo>
                    <a:pt x="120" y="29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4580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Storage Libraries in Many Languages</a:t>
            </a:r>
            <a:endParaRPr lang="en-US" dirty="0"/>
          </a:p>
        </p:txBody>
      </p:sp>
      <p:sp>
        <p:nvSpPr>
          <p:cNvPr id="12" name="Freeform 6"/>
          <p:cNvSpPr>
            <a:spLocks noEditPoints="1"/>
          </p:cNvSpPr>
          <p:nvPr/>
        </p:nvSpPr>
        <p:spPr bwMode="auto">
          <a:xfrm>
            <a:off x="6627263" y="1941513"/>
            <a:ext cx="3935961" cy="3200909"/>
          </a:xfrm>
          <a:custGeom>
            <a:avLst/>
            <a:gdLst>
              <a:gd name="T0" fmla="*/ 265 w 390"/>
              <a:gd name="T1" fmla="*/ 81 h 317"/>
              <a:gd name="T2" fmla="*/ 302 w 390"/>
              <a:gd name="T3" fmla="*/ 99 h 317"/>
              <a:gd name="T4" fmla="*/ 265 w 390"/>
              <a:gd name="T5" fmla="*/ 116 h 317"/>
              <a:gd name="T6" fmla="*/ 226 w 390"/>
              <a:gd name="T7" fmla="*/ 108 h 317"/>
              <a:gd name="T8" fmla="*/ 271 w 390"/>
              <a:gd name="T9" fmla="*/ 37 h 317"/>
              <a:gd name="T10" fmla="*/ 232 w 390"/>
              <a:gd name="T11" fmla="*/ 46 h 317"/>
              <a:gd name="T12" fmla="*/ 195 w 390"/>
              <a:gd name="T13" fmla="*/ 29 h 317"/>
              <a:gd name="T14" fmla="*/ 232 w 390"/>
              <a:gd name="T15" fmla="*/ 9 h 317"/>
              <a:gd name="T16" fmla="*/ 271 w 390"/>
              <a:gd name="T17" fmla="*/ 37 h 317"/>
              <a:gd name="T18" fmla="*/ 375 w 390"/>
              <a:gd name="T19" fmla="*/ 259 h 317"/>
              <a:gd name="T20" fmla="*/ 346 w 390"/>
              <a:gd name="T21" fmla="*/ 285 h 317"/>
              <a:gd name="T22" fmla="*/ 220 w 390"/>
              <a:gd name="T23" fmla="*/ 315 h 317"/>
              <a:gd name="T24" fmla="*/ 61 w 390"/>
              <a:gd name="T25" fmla="*/ 228 h 317"/>
              <a:gd name="T26" fmla="*/ 169 w 390"/>
              <a:gd name="T27" fmla="*/ 208 h 317"/>
              <a:gd name="T28" fmla="*/ 258 w 390"/>
              <a:gd name="T29" fmla="*/ 206 h 317"/>
              <a:gd name="T30" fmla="*/ 261 w 390"/>
              <a:gd name="T31" fmla="*/ 238 h 317"/>
              <a:gd name="T32" fmla="*/ 187 w 390"/>
              <a:gd name="T33" fmla="*/ 247 h 317"/>
              <a:gd name="T34" fmla="*/ 290 w 390"/>
              <a:gd name="T35" fmla="*/ 269 h 317"/>
              <a:gd name="T36" fmla="*/ 373 w 390"/>
              <a:gd name="T37" fmla="*/ 237 h 317"/>
              <a:gd name="T38" fmla="*/ 44 w 390"/>
              <a:gd name="T39" fmla="*/ 211 h 317"/>
              <a:gd name="T40" fmla="*/ 0 w 390"/>
              <a:gd name="T41" fmla="*/ 297 h 317"/>
              <a:gd name="T42" fmla="*/ 51 w 390"/>
              <a:gd name="T43" fmla="*/ 291 h 317"/>
              <a:gd name="T44" fmla="*/ 44 w 390"/>
              <a:gd name="T45" fmla="*/ 211 h 317"/>
              <a:gd name="T46" fmla="*/ 352 w 390"/>
              <a:gd name="T47" fmla="*/ 96 h 317"/>
              <a:gd name="T48" fmla="*/ 368 w 390"/>
              <a:gd name="T49" fmla="*/ 77 h 317"/>
              <a:gd name="T50" fmla="*/ 390 w 390"/>
              <a:gd name="T51" fmla="*/ 40 h 317"/>
              <a:gd name="T52" fmla="*/ 343 w 390"/>
              <a:gd name="T53" fmla="*/ 0 h 317"/>
              <a:gd name="T54" fmla="*/ 297 w 390"/>
              <a:gd name="T55" fmla="*/ 44 h 317"/>
              <a:gd name="T56" fmla="*/ 324 w 390"/>
              <a:gd name="T57" fmla="*/ 22 h 317"/>
              <a:gd name="T58" fmla="*/ 366 w 390"/>
              <a:gd name="T59" fmla="*/ 22 h 317"/>
              <a:gd name="T60" fmla="*/ 368 w 390"/>
              <a:gd name="T61" fmla="*/ 52 h 317"/>
              <a:gd name="T62" fmla="*/ 343 w 390"/>
              <a:gd name="T63" fmla="*/ 77 h 317"/>
              <a:gd name="T64" fmla="*/ 333 w 390"/>
              <a:gd name="T65" fmla="*/ 107 h 317"/>
              <a:gd name="T66" fmla="*/ 351 w 390"/>
              <a:gd name="T67" fmla="*/ 112 h 317"/>
              <a:gd name="T68" fmla="*/ 351 w 390"/>
              <a:gd name="T69" fmla="*/ 144 h 317"/>
              <a:gd name="T70" fmla="*/ 333 w 390"/>
              <a:gd name="T71" fmla="*/ 128 h 317"/>
              <a:gd name="T72" fmla="*/ 351 w 390"/>
              <a:gd name="T73" fmla="*/ 144 h 317"/>
              <a:gd name="T74" fmla="*/ 112 w 390"/>
              <a:gd name="T75" fmla="*/ 99 h 317"/>
              <a:gd name="T76" fmla="*/ 78 w 390"/>
              <a:gd name="T77" fmla="*/ 144 h 317"/>
              <a:gd name="T78" fmla="*/ 150 w 390"/>
              <a:gd name="T79" fmla="*/ 0 h 317"/>
              <a:gd name="T80" fmla="*/ 179 w 390"/>
              <a:gd name="T81" fmla="*/ 144 h 317"/>
              <a:gd name="T82" fmla="*/ 112 w 390"/>
              <a:gd name="T83" fmla="*/ 99 h 317"/>
              <a:gd name="T84" fmla="*/ 160 w 390"/>
              <a:gd name="T85" fmla="*/ 85 h 317"/>
              <a:gd name="T86" fmla="*/ 138 w 390"/>
              <a:gd name="T87" fmla="*/ 17 h 317"/>
              <a:gd name="T88" fmla="*/ 130 w 390"/>
              <a:gd name="T89" fmla="*/ 43 h 317"/>
              <a:gd name="T90" fmla="*/ 160 w 390"/>
              <a:gd name="T91" fmla="*/ 8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0" h="317">
                <a:moveTo>
                  <a:pt x="226" y="108"/>
                </a:moveTo>
                <a:cubicBezTo>
                  <a:pt x="265" y="81"/>
                  <a:pt x="265" y="81"/>
                  <a:pt x="265" y="81"/>
                </a:cubicBezTo>
                <a:cubicBezTo>
                  <a:pt x="265" y="99"/>
                  <a:pt x="265" y="99"/>
                  <a:pt x="265" y="99"/>
                </a:cubicBezTo>
                <a:cubicBezTo>
                  <a:pt x="302" y="99"/>
                  <a:pt x="302" y="99"/>
                  <a:pt x="302" y="99"/>
                </a:cubicBezTo>
                <a:cubicBezTo>
                  <a:pt x="302" y="116"/>
                  <a:pt x="302" y="116"/>
                  <a:pt x="302" y="116"/>
                </a:cubicBezTo>
                <a:cubicBezTo>
                  <a:pt x="265" y="116"/>
                  <a:pt x="265" y="116"/>
                  <a:pt x="265" y="116"/>
                </a:cubicBezTo>
                <a:cubicBezTo>
                  <a:pt x="265" y="135"/>
                  <a:pt x="265" y="135"/>
                  <a:pt x="265" y="135"/>
                </a:cubicBezTo>
                <a:cubicBezTo>
                  <a:pt x="226" y="108"/>
                  <a:pt x="226" y="108"/>
                  <a:pt x="226" y="108"/>
                </a:cubicBezTo>
                <a:cubicBezTo>
                  <a:pt x="226" y="108"/>
                  <a:pt x="226" y="108"/>
                  <a:pt x="226" y="108"/>
                </a:cubicBezTo>
                <a:close/>
                <a:moveTo>
                  <a:pt x="271" y="37"/>
                </a:moveTo>
                <a:cubicBezTo>
                  <a:pt x="232" y="64"/>
                  <a:pt x="232" y="64"/>
                  <a:pt x="232" y="64"/>
                </a:cubicBezTo>
                <a:cubicBezTo>
                  <a:pt x="232" y="46"/>
                  <a:pt x="232" y="46"/>
                  <a:pt x="232" y="46"/>
                </a:cubicBezTo>
                <a:cubicBezTo>
                  <a:pt x="195" y="46"/>
                  <a:pt x="195" y="46"/>
                  <a:pt x="195" y="46"/>
                </a:cubicBezTo>
                <a:cubicBezTo>
                  <a:pt x="195" y="29"/>
                  <a:pt x="195" y="29"/>
                  <a:pt x="195" y="29"/>
                </a:cubicBezTo>
                <a:cubicBezTo>
                  <a:pt x="232" y="29"/>
                  <a:pt x="232" y="29"/>
                  <a:pt x="232" y="29"/>
                </a:cubicBezTo>
                <a:cubicBezTo>
                  <a:pt x="232" y="9"/>
                  <a:pt x="232" y="9"/>
                  <a:pt x="232" y="9"/>
                </a:cubicBezTo>
                <a:cubicBezTo>
                  <a:pt x="271" y="37"/>
                  <a:pt x="271" y="37"/>
                  <a:pt x="271" y="37"/>
                </a:cubicBezTo>
                <a:cubicBezTo>
                  <a:pt x="271" y="37"/>
                  <a:pt x="271" y="37"/>
                  <a:pt x="271" y="37"/>
                </a:cubicBezTo>
                <a:close/>
                <a:moveTo>
                  <a:pt x="390" y="247"/>
                </a:moveTo>
                <a:cubicBezTo>
                  <a:pt x="390" y="247"/>
                  <a:pt x="389" y="249"/>
                  <a:pt x="375" y="259"/>
                </a:cubicBezTo>
                <a:cubicBezTo>
                  <a:pt x="375" y="259"/>
                  <a:pt x="372" y="264"/>
                  <a:pt x="371" y="264"/>
                </a:cubicBezTo>
                <a:cubicBezTo>
                  <a:pt x="364" y="269"/>
                  <a:pt x="358" y="276"/>
                  <a:pt x="346" y="285"/>
                </a:cubicBezTo>
                <a:cubicBezTo>
                  <a:pt x="334" y="285"/>
                  <a:pt x="310" y="297"/>
                  <a:pt x="298" y="303"/>
                </a:cubicBezTo>
                <a:cubicBezTo>
                  <a:pt x="276" y="303"/>
                  <a:pt x="243" y="308"/>
                  <a:pt x="220" y="315"/>
                </a:cubicBezTo>
                <a:cubicBezTo>
                  <a:pt x="186" y="308"/>
                  <a:pt x="182" y="317"/>
                  <a:pt x="61" y="286"/>
                </a:cubicBezTo>
                <a:cubicBezTo>
                  <a:pt x="61" y="286"/>
                  <a:pt x="61" y="238"/>
                  <a:pt x="61" y="228"/>
                </a:cubicBezTo>
                <a:cubicBezTo>
                  <a:pt x="83" y="221"/>
                  <a:pt x="90" y="208"/>
                  <a:pt x="116" y="204"/>
                </a:cubicBezTo>
                <a:cubicBezTo>
                  <a:pt x="134" y="202"/>
                  <a:pt x="151" y="203"/>
                  <a:pt x="169" y="208"/>
                </a:cubicBezTo>
                <a:cubicBezTo>
                  <a:pt x="181" y="212"/>
                  <a:pt x="192" y="213"/>
                  <a:pt x="212" y="212"/>
                </a:cubicBezTo>
                <a:cubicBezTo>
                  <a:pt x="229" y="211"/>
                  <a:pt x="235" y="206"/>
                  <a:pt x="258" y="206"/>
                </a:cubicBezTo>
                <a:cubicBezTo>
                  <a:pt x="272" y="206"/>
                  <a:pt x="286" y="215"/>
                  <a:pt x="285" y="223"/>
                </a:cubicBezTo>
                <a:cubicBezTo>
                  <a:pt x="285" y="230"/>
                  <a:pt x="271" y="238"/>
                  <a:pt x="261" y="238"/>
                </a:cubicBezTo>
                <a:cubicBezTo>
                  <a:pt x="241" y="239"/>
                  <a:pt x="246" y="238"/>
                  <a:pt x="226" y="238"/>
                </a:cubicBezTo>
                <a:cubicBezTo>
                  <a:pt x="203" y="237"/>
                  <a:pt x="202" y="242"/>
                  <a:pt x="187" y="247"/>
                </a:cubicBezTo>
                <a:cubicBezTo>
                  <a:pt x="202" y="252"/>
                  <a:pt x="211" y="258"/>
                  <a:pt x="230" y="268"/>
                </a:cubicBezTo>
                <a:cubicBezTo>
                  <a:pt x="251" y="265"/>
                  <a:pt x="272" y="268"/>
                  <a:pt x="290" y="269"/>
                </a:cubicBezTo>
                <a:cubicBezTo>
                  <a:pt x="306" y="265"/>
                  <a:pt x="313" y="259"/>
                  <a:pt x="332" y="258"/>
                </a:cubicBezTo>
                <a:cubicBezTo>
                  <a:pt x="343" y="249"/>
                  <a:pt x="359" y="234"/>
                  <a:pt x="373" y="237"/>
                </a:cubicBezTo>
                <a:cubicBezTo>
                  <a:pt x="381" y="238"/>
                  <a:pt x="390" y="247"/>
                  <a:pt x="390" y="247"/>
                </a:cubicBezTo>
                <a:close/>
                <a:moveTo>
                  <a:pt x="44" y="211"/>
                </a:moveTo>
                <a:cubicBezTo>
                  <a:pt x="0" y="211"/>
                  <a:pt x="0" y="211"/>
                  <a:pt x="0" y="211"/>
                </a:cubicBezTo>
                <a:cubicBezTo>
                  <a:pt x="0" y="297"/>
                  <a:pt x="0" y="297"/>
                  <a:pt x="0" y="297"/>
                </a:cubicBezTo>
                <a:cubicBezTo>
                  <a:pt x="44" y="297"/>
                  <a:pt x="44" y="297"/>
                  <a:pt x="44" y="297"/>
                </a:cubicBezTo>
                <a:cubicBezTo>
                  <a:pt x="48" y="297"/>
                  <a:pt x="51" y="294"/>
                  <a:pt x="51" y="291"/>
                </a:cubicBezTo>
                <a:cubicBezTo>
                  <a:pt x="51" y="216"/>
                  <a:pt x="51" y="216"/>
                  <a:pt x="51" y="216"/>
                </a:cubicBezTo>
                <a:cubicBezTo>
                  <a:pt x="51" y="213"/>
                  <a:pt x="48" y="211"/>
                  <a:pt x="44" y="211"/>
                </a:cubicBezTo>
                <a:close/>
                <a:moveTo>
                  <a:pt x="351" y="112"/>
                </a:moveTo>
                <a:cubicBezTo>
                  <a:pt x="351" y="105"/>
                  <a:pt x="351" y="100"/>
                  <a:pt x="352" y="96"/>
                </a:cubicBezTo>
                <a:cubicBezTo>
                  <a:pt x="354" y="94"/>
                  <a:pt x="355" y="91"/>
                  <a:pt x="356" y="89"/>
                </a:cubicBezTo>
                <a:cubicBezTo>
                  <a:pt x="358" y="86"/>
                  <a:pt x="362" y="82"/>
                  <a:pt x="368" y="77"/>
                </a:cubicBezTo>
                <a:cubicBezTo>
                  <a:pt x="376" y="69"/>
                  <a:pt x="382" y="63"/>
                  <a:pt x="385" y="57"/>
                </a:cubicBezTo>
                <a:cubicBezTo>
                  <a:pt x="389" y="52"/>
                  <a:pt x="390" y="46"/>
                  <a:pt x="390" y="40"/>
                </a:cubicBezTo>
                <a:cubicBezTo>
                  <a:pt x="390" y="29"/>
                  <a:pt x="385" y="20"/>
                  <a:pt x="377" y="12"/>
                </a:cubicBezTo>
                <a:cubicBezTo>
                  <a:pt x="368" y="4"/>
                  <a:pt x="358" y="0"/>
                  <a:pt x="343" y="0"/>
                </a:cubicBezTo>
                <a:cubicBezTo>
                  <a:pt x="329" y="0"/>
                  <a:pt x="319" y="4"/>
                  <a:pt x="311" y="10"/>
                </a:cubicBezTo>
                <a:cubicBezTo>
                  <a:pt x="300" y="20"/>
                  <a:pt x="297" y="31"/>
                  <a:pt x="297" y="44"/>
                </a:cubicBezTo>
                <a:cubicBezTo>
                  <a:pt x="315" y="44"/>
                  <a:pt x="315" y="44"/>
                  <a:pt x="315" y="44"/>
                </a:cubicBezTo>
                <a:cubicBezTo>
                  <a:pt x="316" y="34"/>
                  <a:pt x="316" y="27"/>
                  <a:pt x="324" y="22"/>
                </a:cubicBezTo>
                <a:cubicBezTo>
                  <a:pt x="329" y="17"/>
                  <a:pt x="336" y="14"/>
                  <a:pt x="343" y="14"/>
                </a:cubicBezTo>
                <a:cubicBezTo>
                  <a:pt x="351" y="14"/>
                  <a:pt x="360" y="17"/>
                  <a:pt x="366" y="22"/>
                </a:cubicBezTo>
                <a:cubicBezTo>
                  <a:pt x="371" y="27"/>
                  <a:pt x="372" y="33"/>
                  <a:pt x="372" y="40"/>
                </a:cubicBezTo>
                <a:cubicBezTo>
                  <a:pt x="372" y="44"/>
                  <a:pt x="371" y="48"/>
                  <a:pt x="368" y="52"/>
                </a:cubicBezTo>
                <a:cubicBezTo>
                  <a:pt x="367" y="55"/>
                  <a:pt x="363" y="60"/>
                  <a:pt x="356" y="65"/>
                </a:cubicBezTo>
                <a:cubicBezTo>
                  <a:pt x="350" y="70"/>
                  <a:pt x="346" y="74"/>
                  <a:pt x="343" y="77"/>
                </a:cubicBezTo>
                <a:cubicBezTo>
                  <a:pt x="341" y="81"/>
                  <a:pt x="338" y="85"/>
                  <a:pt x="337" y="89"/>
                </a:cubicBezTo>
                <a:cubicBezTo>
                  <a:pt x="334" y="94"/>
                  <a:pt x="333" y="100"/>
                  <a:pt x="333" y="107"/>
                </a:cubicBezTo>
                <a:cubicBezTo>
                  <a:pt x="333" y="108"/>
                  <a:pt x="333" y="111"/>
                  <a:pt x="333" y="112"/>
                </a:cubicBezTo>
                <a:cubicBezTo>
                  <a:pt x="351" y="112"/>
                  <a:pt x="351" y="112"/>
                  <a:pt x="351" y="112"/>
                </a:cubicBezTo>
                <a:cubicBezTo>
                  <a:pt x="351" y="112"/>
                  <a:pt x="351" y="112"/>
                  <a:pt x="351" y="112"/>
                </a:cubicBezTo>
                <a:close/>
                <a:moveTo>
                  <a:pt x="351" y="144"/>
                </a:moveTo>
                <a:cubicBezTo>
                  <a:pt x="351" y="128"/>
                  <a:pt x="351" y="128"/>
                  <a:pt x="351" y="128"/>
                </a:cubicBezTo>
                <a:cubicBezTo>
                  <a:pt x="333" y="128"/>
                  <a:pt x="333" y="128"/>
                  <a:pt x="333" y="128"/>
                </a:cubicBezTo>
                <a:cubicBezTo>
                  <a:pt x="333" y="144"/>
                  <a:pt x="333" y="144"/>
                  <a:pt x="333" y="144"/>
                </a:cubicBezTo>
                <a:cubicBezTo>
                  <a:pt x="351" y="144"/>
                  <a:pt x="351" y="144"/>
                  <a:pt x="351" y="144"/>
                </a:cubicBezTo>
                <a:cubicBezTo>
                  <a:pt x="351" y="144"/>
                  <a:pt x="351" y="144"/>
                  <a:pt x="351" y="144"/>
                </a:cubicBezTo>
                <a:close/>
                <a:moveTo>
                  <a:pt x="112" y="99"/>
                </a:moveTo>
                <a:cubicBezTo>
                  <a:pt x="98" y="144"/>
                  <a:pt x="98" y="144"/>
                  <a:pt x="98" y="144"/>
                </a:cubicBezTo>
                <a:cubicBezTo>
                  <a:pt x="78" y="144"/>
                  <a:pt x="78" y="144"/>
                  <a:pt x="78" y="144"/>
                </a:cubicBezTo>
                <a:cubicBezTo>
                  <a:pt x="127" y="0"/>
                  <a:pt x="127" y="0"/>
                  <a:pt x="127" y="0"/>
                </a:cubicBezTo>
                <a:cubicBezTo>
                  <a:pt x="150" y="0"/>
                  <a:pt x="150" y="0"/>
                  <a:pt x="150" y="0"/>
                </a:cubicBezTo>
                <a:cubicBezTo>
                  <a:pt x="199" y="144"/>
                  <a:pt x="199" y="144"/>
                  <a:pt x="199" y="144"/>
                </a:cubicBezTo>
                <a:cubicBezTo>
                  <a:pt x="179" y="144"/>
                  <a:pt x="179" y="144"/>
                  <a:pt x="179" y="144"/>
                </a:cubicBezTo>
                <a:cubicBezTo>
                  <a:pt x="164" y="99"/>
                  <a:pt x="164" y="99"/>
                  <a:pt x="164" y="99"/>
                </a:cubicBezTo>
                <a:cubicBezTo>
                  <a:pt x="112" y="99"/>
                  <a:pt x="112" y="99"/>
                  <a:pt x="112" y="99"/>
                </a:cubicBezTo>
                <a:cubicBezTo>
                  <a:pt x="112" y="99"/>
                  <a:pt x="112" y="99"/>
                  <a:pt x="112" y="99"/>
                </a:cubicBezTo>
                <a:close/>
                <a:moveTo>
                  <a:pt x="160" y="85"/>
                </a:moveTo>
                <a:cubicBezTo>
                  <a:pt x="146" y="43"/>
                  <a:pt x="146" y="43"/>
                  <a:pt x="146" y="43"/>
                </a:cubicBezTo>
                <a:cubicBezTo>
                  <a:pt x="142" y="34"/>
                  <a:pt x="140" y="25"/>
                  <a:pt x="138" y="17"/>
                </a:cubicBezTo>
                <a:cubicBezTo>
                  <a:pt x="138" y="17"/>
                  <a:pt x="138" y="17"/>
                  <a:pt x="138" y="17"/>
                </a:cubicBezTo>
                <a:cubicBezTo>
                  <a:pt x="135" y="25"/>
                  <a:pt x="133" y="34"/>
                  <a:pt x="130" y="43"/>
                </a:cubicBezTo>
                <a:cubicBezTo>
                  <a:pt x="116" y="85"/>
                  <a:pt x="116" y="85"/>
                  <a:pt x="116" y="85"/>
                </a:cubicBezTo>
                <a:cubicBezTo>
                  <a:pt x="160" y="85"/>
                  <a:pt x="160" y="85"/>
                  <a:pt x="160" y="85"/>
                </a:cubicBezTo>
                <a:cubicBezTo>
                  <a:pt x="160" y="85"/>
                  <a:pt x="160" y="85"/>
                  <a:pt x="160" y="85"/>
                </a:cubicBezTo>
                <a:close/>
              </a:path>
            </a:pathLst>
          </a:custGeom>
          <a:solidFill>
            <a:schemeClr val="tx1"/>
          </a:solidFill>
          <a:ln>
            <a:noFill/>
          </a:ln>
          <a:extLst/>
        </p:spPr>
        <p:txBody>
          <a:bodyPr vert="horz" wrap="square" lIns="91436" tIns="45719" rIns="91436" bIns="45719" numCol="1" anchor="t" anchorCtr="0" compatLnSpc="1">
            <a:prstTxWarp prst="textNoShape">
              <a:avLst/>
            </a:prstTxWarp>
          </a:bodyPr>
          <a:lstStyle/>
          <a:p>
            <a:endParaRPr lang="en-US"/>
          </a:p>
        </p:txBody>
      </p:sp>
      <p:sp>
        <p:nvSpPr>
          <p:cNvPr id="7" name="Rectangle 6"/>
          <p:cNvSpPr/>
          <p:nvPr/>
        </p:nvSpPr>
        <p:spPr bwMode="auto">
          <a:xfrm>
            <a:off x="519113" y="1447800"/>
            <a:ext cx="4978670" cy="49834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08" tIns="45701" rIns="182872" bIns="45701" numCol="1" spcCol="0" rtlCol="0" anchor="ctr" anchorCtr="0" compatLnSpc="1">
            <a:prstTxWarp prst="textNoShape">
              <a:avLst/>
            </a:prstTxWarp>
          </a:bodyPr>
          <a:lstStyle/>
          <a:p>
            <a:pPr defTabSz="913749" fontAlgn="base">
              <a:spcBef>
                <a:spcPct val="0"/>
              </a:spcBef>
              <a:spcAft>
                <a:spcPct val="0"/>
              </a:spcAft>
            </a:pPr>
            <a:r>
              <a:rPr lang="en-NZ" sz="2800" dirty="0">
                <a:ln>
                  <a:solidFill>
                    <a:schemeClr val="bg1">
                      <a:alpha val="0"/>
                    </a:schemeClr>
                  </a:solidFill>
                </a:ln>
                <a:solidFill>
                  <a:schemeClr val="bg1">
                    <a:alpha val="99000"/>
                  </a:schemeClr>
                </a:solidFill>
                <a:latin typeface="+mj-lt"/>
              </a:rPr>
              <a:t>C#/.NET</a:t>
            </a:r>
          </a:p>
          <a:p>
            <a:pPr defTabSz="913749" fontAlgn="base">
              <a:spcBef>
                <a:spcPct val="0"/>
              </a:spcBef>
              <a:spcAft>
                <a:spcPct val="0"/>
              </a:spcAft>
            </a:pPr>
            <a:r>
              <a:rPr lang="en-NZ" sz="2800" dirty="0">
                <a:ln>
                  <a:solidFill>
                    <a:schemeClr val="bg1">
                      <a:alpha val="0"/>
                    </a:schemeClr>
                  </a:solidFill>
                </a:ln>
                <a:solidFill>
                  <a:schemeClr val="bg1">
                    <a:alpha val="99000"/>
                  </a:schemeClr>
                </a:solidFill>
                <a:latin typeface="+mj-lt"/>
              </a:rPr>
              <a:t>Python</a:t>
            </a:r>
          </a:p>
          <a:p>
            <a:pPr defTabSz="913749" fontAlgn="base">
              <a:spcBef>
                <a:spcPct val="0"/>
              </a:spcBef>
              <a:spcAft>
                <a:spcPct val="0"/>
              </a:spcAft>
            </a:pPr>
            <a:r>
              <a:rPr lang="en-NZ" sz="2800" dirty="0">
                <a:ln>
                  <a:solidFill>
                    <a:schemeClr val="bg1">
                      <a:alpha val="0"/>
                    </a:schemeClr>
                  </a:solidFill>
                </a:ln>
                <a:solidFill>
                  <a:schemeClr val="bg1">
                    <a:alpha val="99000"/>
                  </a:schemeClr>
                </a:solidFill>
                <a:latin typeface="+mj-lt"/>
              </a:rPr>
              <a:t>Ruby</a:t>
            </a:r>
          </a:p>
          <a:p>
            <a:pPr defTabSz="913749" fontAlgn="base">
              <a:spcBef>
                <a:spcPct val="0"/>
              </a:spcBef>
              <a:spcAft>
                <a:spcPct val="0"/>
              </a:spcAft>
            </a:pPr>
            <a:r>
              <a:rPr lang="en-NZ" sz="2800" dirty="0">
                <a:ln>
                  <a:solidFill>
                    <a:schemeClr val="bg1">
                      <a:alpha val="0"/>
                    </a:schemeClr>
                  </a:solidFill>
                </a:ln>
                <a:solidFill>
                  <a:schemeClr val="bg1">
                    <a:alpha val="99000"/>
                  </a:schemeClr>
                </a:solidFill>
                <a:latin typeface="+mj-lt"/>
              </a:rPr>
              <a:t>Perl</a:t>
            </a:r>
          </a:p>
          <a:p>
            <a:pPr defTabSz="913749" fontAlgn="base">
              <a:spcBef>
                <a:spcPct val="0"/>
              </a:spcBef>
              <a:spcAft>
                <a:spcPct val="0"/>
              </a:spcAft>
            </a:pPr>
            <a:r>
              <a:rPr lang="en-NZ" sz="2800" dirty="0">
                <a:ln>
                  <a:solidFill>
                    <a:schemeClr val="bg1">
                      <a:alpha val="0"/>
                    </a:schemeClr>
                  </a:solidFill>
                </a:ln>
                <a:solidFill>
                  <a:schemeClr val="bg1">
                    <a:alpha val="99000"/>
                  </a:schemeClr>
                </a:solidFill>
                <a:latin typeface="+mj-lt"/>
              </a:rPr>
              <a:t>JavaScript (Node)</a:t>
            </a:r>
          </a:p>
          <a:p>
            <a:pPr defTabSz="913749" fontAlgn="base">
              <a:spcBef>
                <a:spcPct val="0"/>
              </a:spcBef>
              <a:spcAft>
                <a:spcPct val="0"/>
              </a:spcAft>
            </a:pPr>
            <a:r>
              <a:rPr lang="en-NZ" sz="2800" dirty="0">
                <a:ln>
                  <a:solidFill>
                    <a:schemeClr val="bg1">
                      <a:alpha val="0"/>
                    </a:schemeClr>
                  </a:solidFill>
                </a:ln>
                <a:solidFill>
                  <a:schemeClr val="bg1">
                    <a:alpha val="99000"/>
                  </a:schemeClr>
                </a:solidFill>
                <a:latin typeface="+mj-lt"/>
              </a:rPr>
              <a:t>Java</a:t>
            </a:r>
          </a:p>
          <a:p>
            <a:pPr defTabSz="913749" fontAlgn="base">
              <a:spcBef>
                <a:spcPct val="0"/>
              </a:spcBef>
              <a:spcAft>
                <a:spcPct val="0"/>
              </a:spcAft>
            </a:pPr>
            <a:r>
              <a:rPr lang="en-US" sz="2800" dirty="0">
                <a:ln>
                  <a:solidFill>
                    <a:schemeClr val="bg1">
                      <a:alpha val="0"/>
                    </a:schemeClr>
                  </a:solidFill>
                </a:ln>
                <a:solidFill>
                  <a:schemeClr val="bg1">
                    <a:alpha val="99000"/>
                  </a:schemeClr>
                </a:solidFill>
                <a:latin typeface="+mj-lt"/>
              </a:rPr>
              <a:t>PHP</a:t>
            </a:r>
          </a:p>
          <a:p>
            <a:pPr defTabSz="913749" fontAlgn="base">
              <a:spcBef>
                <a:spcPct val="0"/>
              </a:spcBef>
              <a:spcAft>
                <a:spcPct val="0"/>
              </a:spcAft>
            </a:pPr>
            <a:r>
              <a:rPr lang="en-US" sz="2800" dirty="0" err="1">
                <a:ln>
                  <a:solidFill>
                    <a:schemeClr val="bg1">
                      <a:alpha val="0"/>
                    </a:schemeClr>
                  </a:solidFill>
                </a:ln>
                <a:solidFill>
                  <a:schemeClr val="bg1">
                    <a:alpha val="99000"/>
                  </a:schemeClr>
                </a:solidFill>
                <a:latin typeface="+mj-lt"/>
              </a:rPr>
              <a:t>Erlang</a:t>
            </a:r>
            <a:endParaRPr lang="en-US" sz="2800" dirty="0">
              <a:ln>
                <a:solidFill>
                  <a:schemeClr val="bg1">
                    <a:alpha val="0"/>
                  </a:schemeClr>
                </a:solidFill>
              </a:ln>
              <a:solidFill>
                <a:schemeClr val="bg1">
                  <a:alpha val="99000"/>
                </a:schemeClr>
              </a:solidFill>
              <a:latin typeface="+mj-lt"/>
            </a:endParaRPr>
          </a:p>
          <a:p>
            <a:pPr defTabSz="913749" fontAlgn="base">
              <a:spcBef>
                <a:spcPct val="0"/>
              </a:spcBef>
              <a:spcAft>
                <a:spcPct val="0"/>
              </a:spcAft>
            </a:pPr>
            <a:r>
              <a:rPr lang="en-US" sz="2800" dirty="0">
                <a:ln>
                  <a:solidFill>
                    <a:schemeClr val="bg1">
                      <a:alpha val="0"/>
                    </a:schemeClr>
                  </a:solidFill>
                </a:ln>
                <a:solidFill>
                  <a:schemeClr val="bg1">
                    <a:alpha val="99000"/>
                  </a:schemeClr>
                </a:solidFill>
                <a:latin typeface="+mj-lt"/>
              </a:rPr>
              <a:t>Common LISP</a:t>
            </a:r>
          </a:p>
          <a:p>
            <a:pPr defTabSz="913749" fontAlgn="base">
              <a:spcBef>
                <a:spcPct val="0"/>
              </a:spcBef>
              <a:spcAft>
                <a:spcPct val="0"/>
              </a:spcAft>
            </a:pPr>
            <a:r>
              <a:rPr lang="en-US" sz="2800" dirty="0">
                <a:ln>
                  <a:solidFill>
                    <a:schemeClr val="bg1">
                      <a:alpha val="0"/>
                    </a:schemeClr>
                  </a:solidFill>
                </a:ln>
                <a:solidFill>
                  <a:schemeClr val="bg1">
                    <a:alpha val="99000"/>
                  </a:schemeClr>
                </a:solidFill>
                <a:latin typeface="+mj-lt"/>
              </a:rPr>
              <a:t>Objective-C</a:t>
            </a:r>
          </a:p>
          <a:p>
            <a:pPr defTabSz="913749" fontAlgn="base">
              <a:spcBef>
                <a:spcPct val="0"/>
              </a:spcBef>
              <a:spcAft>
                <a:spcPct val="0"/>
              </a:spcAft>
            </a:pPr>
            <a:r>
              <a:rPr lang="en-US" sz="2800" dirty="0">
                <a:ln>
                  <a:solidFill>
                    <a:schemeClr val="bg1">
                      <a:alpha val="0"/>
                    </a:schemeClr>
                  </a:solidFill>
                </a:ln>
                <a:solidFill>
                  <a:schemeClr val="bg1">
                    <a:alpha val="99000"/>
                  </a:schemeClr>
                </a:solidFill>
                <a:latin typeface="+mj-lt"/>
              </a:rPr>
              <a:t>C#/VB on Windows Phone 7</a:t>
            </a:r>
          </a:p>
        </p:txBody>
      </p:sp>
    </p:spTree>
    <p:extLst>
      <p:ext uri="{BB962C8B-B14F-4D97-AF65-F5344CB8AC3E}">
        <p14:creationId xmlns:p14="http://schemas.microsoft.com/office/powerpoint/2010/main" val="131582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1"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35" presetClass="path" presetSubtype="0" decel="100000" fill="hold" grpId="0" nodeType="withEffect">
                                  <p:stCondLst>
                                    <p:cond delay="500"/>
                                  </p:stCondLst>
                                  <p:childTnLst>
                                    <p:animMotion origin="layout" path="M 2.08333E-6 4.81481E-6 L -0.51641 4.81481E-6 " pathEditMode="relative" rAng="0" ptsTypes="AA">
                                      <p:cBhvr>
                                        <p:cTn id="12" dur="750" spd="-100000" fill="hold"/>
                                        <p:tgtEl>
                                          <p:spTgt spid="12"/>
                                        </p:tgtEl>
                                        <p:attrNameLst>
                                          <p:attrName>ppt_x</p:attrName>
                                          <p:attrName>ppt_y</p:attrName>
                                        </p:attrNameLst>
                                      </p:cBhvr>
                                      <p:rCtr x="-258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9114" y="1447799"/>
            <a:ext cx="6691312" cy="4259628"/>
          </a:xfrm>
        </p:spPr>
        <p:txBody>
          <a:bodyPr/>
          <a:lstStyle/>
          <a:p>
            <a:r>
              <a:rPr lang="en-US" dirty="0" smtClean="0"/>
              <a:t>Service Features</a:t>
            </a:r>
          </a:p>
          <a:p>
            <a:pPr lvl="1"/>
            <a:r>
              <a:rPr lang="en-US" dirty="0"/>
              <a:t>Shared Access Signatures for Tables and Queues</a:t>
            </a:r>
          </a:p>
          <a:p>
            <a:pPr lvl="1"/>
            <a:r>
              <a:rPr lang="en-US" dirty="0"/>
              <a:t>Expanded Blob Copy</a:t>
            </a:r>
          </a:p>
          <a:p>
            <a:pPr lvl="1"/>
            <a:r>
              <a:rPr lang="en-US" dirty="0"/>
              <a:t>Improved Blob Leasing</a:t>
            </a:r>
          </a:p>
          <a:p>
            <a:r>
              <a:rPr lang="en-US" dirty="0" smtClean="0"/>
              <a:t>Improved Manageability</a:t>
            </a:r>
          </a:p>
          <a:p>
            <a:pPr lvl="1"/>
            <a:r>
              <a:rPr lang="en-US" dirty="0"/>
              <a:t>Locally Redundant Storage</a:t>
            </a:r>
          </a:p>
          <a:p>
            <a:pPr lvl="1"/>
            <a:r>
              <a:rPr lang="en-US" dirty="0"/>
              <a:t>Geo or Locally Redundant Storage</a:t>
            </a:r>
          </a:p>
          <a:p>
            <a:pPr lvl="1"/>
            <a:r>
              <a:rPr lang="en-US" dirty="0"/>
              <a:t>Storage Analytics Configuration</a:t>
            </a:r>
          </a:p>
          <a:p>
            <a:pPr lvl="1"/>
            <a:r>
              <a:rPr lang="en-US" dirty="0"/>
              <a:t>Storage Metrics </a:t>
            </a:r>
            <a:r>
              <a:rPr lang="en-US" dirty="0" smtClean="0"/>
              <a:t>Monitoring</a:t>
            </a:r>
            <a:endParaRPr lang="en-US" dirty="0"/>
          </a:p>
        </p:txBody>
      </p:sp>
      <p:sp>
        <p:nvSpPr>
          <p:cNvPr id="3" name="Title 2"/>
          <p:cNvSpPr>
            <a:spLocks noGrp="1"/>
          </p:cNvSpPr>
          <p:nvPr>
            <p:ph type="title"/>
          </p:nvPr>
        </p:nvSpPr>
        <p:spPr/>
        <p:txBody>
          <a:bodyPr/>
          <a:lstStyle/>
          <a:p>
            <a:r>
              <a:rPr lang="en-US" smtClean="0"/>
              <a:t>New Features</a:t>
            </a:r>
            <a:endParaRPr lang="en-US" dirty="0"/>
          </a:p>
        </p:txBody>
      </p:sp>
      <p:sp>
        <p:nvSpPr>
          <p:cNvPr id="13" name="Freeform 24"/>
          <p:cNvSpPr>
            <a:spLocks noEditPoints="1"/>
          </p:cNvSpPr>
          <p:nvPr/>
        </p:nvSpPr>
        <p:spPr bwMode="black">
          <a:xfrm>
            <a:off x="7774485" y="1719064"/>
            <a:ext cx="3037977" cy="3524317"/>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58736734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677356" y="2235011"/>
            <a:ext cx="2472613" cy="247497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SQL Server in a Virtual Machine</a:t>
            </a:r>
          </a:p>
        </p:txBody>
      </p:sp>
      <p:sp>
        <p:nvSpPr>
          <p:cNvPr id="18" name="SQLDB"/>
          <p:cNvSpPr/>
          <p:nvPr/>
        </p:nvSpPr>
        <p:spPr bwMode="auto">
          <a:xfrm>
            <a:off x="3367500" y="2235011"/>
            <a:ext cx="2472613" cy="247497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Azure SQL Database</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3584" y="2596896"/>
            <a:ext cx="1520439" cy="1219200"/>
          </a:xfrm>
          <a:prstGeom prst="rect">
            <a:avLst/>
          </a:prstGeom>
        </p:spPr>
      </p:pic>
      <p:pic>
        <p:nvPicPr>
          <p:cNvPr id="20" name="Picture 3" descr="C:\Users\scottkl\AppData\Local\MetroStyleAddIn\Icons\Virtualization.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535" y="2596896"/>
            <a:ext cx="1578253"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ableStorage"/>
          <p:cNvSpPr/>
          <p:nvPr/>
        </p:nvSpPr>
        <p:spPr bwMode="auto">
          <a:xfrm>
            <a:off x="6057642" y="2235008"/>
            <a:ext cx="2472613" cy="247497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Azure Table </a:t>
            </a:r>
            <a:br>
              <a:rPr lang="en-US" sz="2000" dirty="0">
                <a:gradFill>
                  <a:gsLst>
                    <a:gs pos="0">
                      <a:srgbClr val="FFFFFF"/>
                    </a:gs>
                    <a:gs pos="100000">
                      <a:srgbClr val="FFFFFF"/>
                    </a:gs>
                  </a:gsLst>
                  <a:lin ang="5400000" scaled="0"/>
                </a:gradFill>
              </a:rPr>
            </a:br>
            <a:r>
              <a:rPr lang="en-US" sz="2000" dirty="0">
                <a:gradFill>
                  <a:gsLst>
                    <a:gs pos="0">
                      <a:srgbClr val="FFFFFF"/>
                    </a:gs>
                    <a:gs pos="100000">
                      <a:srgbClr val="FFFFFF"/>
                    </a:gs>
                  </a:gsLst>
                  <a:lin ang="5400000" scaled="0"/>
                </a:gradFill>
              </a:rPr>
              <a:t>Storage</a:t>
            </a:r>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33727" y="2596896"/>
            <a:ext cx="1520439" cy="1219200"/>
          </a:xfrm>
          <a:prstGeom prst="rect">
            <a:avLst/>
          </a:prstGeom>
        </p:spPr>
      </p:pic>
      <p:sp>
        <p:nvSpPr>
          <p:cNvPr id="23" name="BlobStorage"/>
          <p:cNvSpPr/>
          <p:nvPr/>
        </p:nvSpPr>
        <p:spPr bwMode="auto">
          <a:xfrm>
            <a:off x="8747786" y="2235012"/>
            <a:ext cx="2472613" cy="247497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Azure Blob </a:t>
            </a:r>
            <a:br>
              <a:rPr lang="en-US" sz="2000" dirty="0">
                <a:gradFill>
                  <a:gsLst>
                    <a:gs pos="0">
                      <a:srgbClr val="FFFFFF"/>
                    </a:gs>
                    <a:gs pos="100000">
                      <a:srgbClr val="FFFFFF"/>
                    </a:gs>
                  </a:gsLst>
                  <a:lin ang="5400000" scaled="0"/>
                </a:gradFill>
              </a:rPr>
            </a:br>
            <a:r>
              <a:rPr lang="en-US" sz="2000" dirty="0">
                <a:gradFill>
                  <a:gsLst>
                    <a:gs pos="0">
                      <a:srgbClr val="FFFFFF"/>
                    </a:gs>
                    <a:gs pos="100000">
                      <a:srgbClr val="FFFFFF"/>
                    </a:gs>
                  </a:gsLst>
                  <a:lin ang="5400000" scaled="0"/>
                </a:gradFill>
              </a:rPr>
              <a:t>Storage</a:t>
            </a: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3870" y="2596896"/>
            <a:ext cx="1520439" cy="1219200"/>
          </a:xfrm>
          <a:prstGeom prst="rect">
            <a:avLst/>
          </a:prstGeom>
        </p:spPr>
      </p:pic>
      <p:sp useBgFill="1">
        <p:nvSpPr>
          <p:cNvPr id="11" name="Rectangle 10"/>
          <p:cNvSpPr/>
          <p:nvPr/>
        </p:nvSpPr>
        <p:spPr bwMode="auto">
          <a:xfrm>
            <a:off x="0" y="4721144"/>
            <a:ext cx="12188825" cy="213685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519113" y="228600"/>
            <a:ext cx="11149013" cy="1514261"/>
          </a:xfrm>
        </p:spPr>
        <p:txBody>
          <a:bodyPr/>
          <a:lstStyle/>
          <a:p>
            <a:r>
              <a:rPr lang="en-US" dirty="0"/>
              <a:t>Azure Data Management</a:t>
            </a:r>
            <a:br>
              <a:rPr lang="en-US" dirty="0"/>
            </a:br>
            <a:endParaRPr lang="en-US" dirty="0"/>
          </a:p>
        </p:txBody>
      </p:sp>
    </p:spTree>
    <p:extLst>
      <p:ext uri="{BB962C8B-B14F-4D97-AF65-F5344CB8AC3E}">
        <p14:creationId xmlns:p14="http://schemas.microsoft.com/office/powerpoint/2010/main" val="352754496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Azure Table Storage</a:t>
            </a:r>
            <a:endParaRPr lang="en-US" dirty="0"/>
          </a:p>
        </p:txBody>
      </p:sp>
      <p:sp>
        <p:nvSpPr>
          <p:cNvPr id="6" name="Text Placeholder 5"/>
          <p:cNvSpPr>
            <a:spLocks noGrp="1"/>
          </p:cNvSpPr>
          <p:nvPr>
            <p:ph type="body" sz="quarter" idx="10"/>
          </p:nvPr>
        </p:nvSpPr>
        <p:spPr>
          <a:xfrm>
            <a:off x="519113" y="1447799"/>
            <a:ext cx="11149013" cy="2585323"/>
          </a:xfrm>
        </p:spPr>
        <p:txBody>
          <a:bodyPr/>
          <a:lstStyle/>
          <a:p>
            <a:r>
              <a:rPr lang="en-US" dirty="0" err="1" smtClean="0">
                <a:solidFill>
                  <a:schemeClr val="tx2">
                    <a:alpha val="99000"/>
                  </a:schemeClr>
                </a:solidFill>
              </a:rPr>
              <a:t>NoSQL</a:t>
            </a:r>
            <a:r>
              <a:rPr lang="en-US" dirty="0" smtClean="0">
                <a:solidFill>
                  <a:schemeClr val="tx2">
                    <a:alpha val="99000"/>
                  </a:schemeClr>
                </a:solidFill>
              </a:rPr>
              <a:t> Data Storage</a:t>
            </a:r>
          </a:p>
          <a:p>
            <a:r>
              <a:rPr lang="en-US" sz="2400" dirty="0" smtClean="0">
                <a:latin typeface="+mn-lt"/>
              </a:rPr>
              <a:t>Fully managed </a:t>
            </a:r>
            <a:r>
              <a:rPr lang="en-US" sz="2400" dirty="0" err="1" smtClean="0">
                <a:latin typeface="+mn-lt"/>
              </a:rPr>
              <a:t>PaaS</a:t>
            </a:r>
            <a:endParaRPr lang="en-US" sz="2400" dirty="0" smtClean="0">
              <a:latin typeface="+mn-lt"/>
            </a:endParaRPr>
          </a:p>
          <a:p>
            <a:r>
              <a:rPr lang="en-US" sz="2400" dirty="0" smtClean="0">
                <a:latin typeface="+mn-lt"/>
              </a:rPr>
              <a:t>Key-value</a:t>
            </a:r>
          </a:p>
          <a:p>
            <a:r>
              <a:rPr lang="en-US" sz="2400" dirty="0" smtClean="0">
                <a:latin typeface="+mn-lt"/>
              </a:rPr>
              <a:t>Hierarchical</a:t>
            </a:r>
          </a:p>
          <a:p>
            <a:r>
              <a:rPr lang="en-US" sz="2400" dirty="0" smtClean="0">
                <a:latin typeface="+mn-lt"/>
              </a:rPr>
              <a:t>REST API</a:t>
            </a:r>
          </a:p>
          <a:p>
            <a:r>
              <a:rPr lang="en-US" sz="2400" dirty="0" smtClean="0">
                <a:latin typeface="+mn-lt"/>
              </a:rPr>
              <a:t>Geo replication</a:t>
            </a:r>
            <a:endParaRPr lang="en-US" sz="2400" dirty="0">
              <a:latin typeface="+mn-lt"/>
            </a:endParaRPr>
          </a:p>
        </p:txBody>
      </p:sp>
      <p:grpSp>
        <p:nvGrpSpPr>
          <p:cNvPr id="10" name="Group 9"/>
          <p:cNvGrpSpPr/>
          <p:nvPr/>
        </p:nvGrpSpPr>
        <p:grpSpPr>
          <a:xfrm>
            <a:off x="5047612" y="1695450"/>
            <a:ext cx="6545733" cy="4389831"/>
            <a:chOff x="5648328" y="2098314"/>
            <a:chExt cx="5945017" cy="3986967"/>
          </a:xfrm>
        </p:grpSpPr>
        <p:sp>
          <p:nvSpPr>
            <p:cNvPr id="32" name="Rectangle 31"/>
            <p:cNvSpPr/>
            <p:nvPr/>
          </p:nvSpPr>
          <p:spPr bwMode="auto">
            <a:xfrm>
              <a:off x="6272646" y="2594129"/>
              <a:ext cx="5060309" cy="288570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defTabSz="914023" fontAlgn="base">
                <a:spcBef>
                  <a:spcPct val="0"/>
                </a:spcBef>
                <a:spcAft>
                  <a:spcPct val="0"/>
                </a:spcAft>
              </a:pPr>
              <a:r>
                <a:rPr lang="en-US" sz="2400" dirty="0">
                  <a:solidFill>
                    <a:schemeClr val="bg1">
                      <a:alpha val="99000"/>
                    </a:schemeClr>
                  </a:solidFill>
                </a:rPr>
                <a:t>Storage Account: MovieData</a:t>
              </a:r>
            </a:p>
          </p:txBody>
        </p:sp>
        <p:sp>
          <p:nvSpPr>
            <p:cNvPr id="43" name="Rectangle 42"/>
            <p:cNvSpPr/>
            <p:nvPr/>
          </p:nvSpPr>
          <p:spPr bwMode="auto">
            <a:xfrm>
              <a:off x="7257370" y="3547760"/>
              <a:ext cx="2235902" cy="1686296"/>
            </a:xfrm>
            <a:prstGeom prst="rect">
              <a:avLst/>
            </a:prstGeom>
            <a:solidFill>
              <a:schemeClr val="accent6"/>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Star Wars</a:t>
              </a:r>
            </a:p>
            <a:p>
              <a:pPr defTabSz="914023" fontAlgn="base">
                <a:spcBef>
                  <a:spcPct val="0"/>
                </a:spcBef>
                <a:spcAft>
                  <a:spcPct val="0"/>
                </a:spcAft>
              </a:pPr>
              <a:r>
                <a:rPr lang="en-US" sz="2000" dirty="0">
                  <a:gradFill>
                    <a:gsLst>
                      <a:gs pos="0">
                        <a:srgbClr val="FFFFFF"/>
                      </a:gs>
                      <a:gs pos="100000">
                        <a:srgbClr val="FFFFFF"/>
                      </a:gs>
                    </a:gsLst>
                    <a:lin ang="5400000" scaled="0"/>
                  </a:gradFill>
                </a:rPr>
                <a:t>Matrix</a:t>
              </a:r>
            </a:p>
            <a:p>
              <a:pPr defTabSz="914023" fontAlgn="base">
                <a:spcBef>
                  <a:spcPct val="0"/>
                </a:spcBef>
                <a:spcAft>
                  <a:spcPct val="0"/>
                </a:spcAft>
              </a:pPr>
              <a:r>
                <a:rPr lang="en-US" sz="2000" dirty="0">
                  <a:gradFill>
                    <a:gsLst>
                      <a:gs pos="0">
                        <a:srgbClr val="FFFFFF"/>
                      </a:gs>
                      <a:gs pos="100000">
                        <a:srgbClr val="FFFFFF"/>
                      </a:gs>
                    </a:gsLst>
                    <a:lin ang="5400000" scaled="0"/>
                  </a:gradFill>
                </a:rPr>
                <a:t>Fan Boys</a:t>
              </a:r>
            </a:p>
          </p:txBody>
        </p:sp>
        <p:sp>
          <p:nvSpPr>
            <p:cNvPr id="44" name="Rectangle 43"/>
            <p:cNvSpPr/>
            <p:nvPr/>
          </p:nvSpPr>
          <p:spPr bwMode="auto">
            <a:xfrm>
              <a:off x="7257370" y="3244938"/>
              <a:ext cx="2235902" cy="302821"/>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914023"/>
              <a:r>
                <a:rPr lang="en-US" sz="1600" dirty="0">
                  <a:gradFill>
                    <a:gsLst>
                      <a:gs pos="0">
                        <a:schemeClr val="tx1"/>
                      </a:gs>
                      <a:gs pos="100000">
                        <a:schemeClr val="tx1"/>
                      </a:gs>
                    </a:gsLst>
                    <a:lin ang="5400000" scaled="0"/>
                  </a:gradFill>
                </a:rPr>
                <a:t>Table Name: Movies</a:t>
              </a:r>
            </a:p>
          </p:txBody>
        </p:sp>
        <p:sp>
          <p:nvSpPr>
            <p:cNvPr id="41" name="Rounded Rectangle 40"/>
            <p:cNvSpPr/>
            <p:nvPr/>
          </p:nvSpPr>
          <p:spPr bwMode="auto">
            <a:xfrm>
              <a:off x="5648328" y="5468532"/>
              <a:ext cx="1587831" cy="616749"/>
            </a:xfrm>
            <a:prstGeom prst="roundRect">
              <a:avLst>
                <a:gd name="adj" fmla="val 0"/>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Entity</a:t>
              </a:r>
            </a:p>
          </p:txBody>
        </p:sp>
        <p:sp>
          <p:nvSpPr>
            <p:cNvPr id="42" name="Right Arrow 41"/>
            <p:cNvSpPr/>
            <p:nvPr/>
          </p:nvSpPr>
          <p:spPr bwMode="auto">
            <a:xfrm rot="18272846">
              <a:off x="7040274" y="5253024"/>
              <a:ext cx="438016" cy="204142"/>
            </a:xfrm>
            <a:prstGeom prst="rightArrow">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b" anchorCtr="0" compatLnSpc="1">
              <a:prstTxWarp prst="textNoShape">
                <a:avLst/>
              </a:prstTxWarp>
            </a:bodyPr>
            <a:lstStyle/>
            <a:p>
              <a:pPr defTabSz="91402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9" name="Rounded Rectangle 38"/>
            <p:cNvSpPr/>
            <p:nvPr/>
          </p:nvSpPr>
          <p:spPr bwMode="auto">
            <a:xfrm>
              <a:off x="9838846" y="3510182"/>
              <a:ext cx="1185019" cy="419102"/>
            </a:xfrm>
            <a:prstGeom prst="roundRect">
              <a:avLst>
                <a:gd name="adj" fmla="val 0"/>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Table</a:t>
              </a:r>
            </a:p>
          </p:txBody>
        </p:sp>
        <p:sp>
          <p:nvSpPr>
            <p:cNvPr id="40" name="Right Arrow 39"/>
            <p:cNvSpPr/>
            <p:nvPr/>
          </p:nvSpPr>
          <p:spPr bwMode="auto">
            <a:xfrm rot="8475026">
              <a:off x="9508044" y="3889196"/>
              <a:ext cx="402570" cy="200310"/>
            </a:xfrm>
            <a:prstGeom prst="rightArrow">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b" anchorCtr="0" compatLnSpc="1">
              <a:prstTxWarp prst="textNoShape">
                <a:avLst/>
              </a:prstTxWarp>
            </a:bodyPr>
            <a:lstStyle/>
            <a:p>
              <a:pPr defTabSz="91402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Rounded Rectangle 36"/>
            <p:cNvSpPr/>
            <p:nvPr/>
          </p:nvSpPr>
          <p:spPr bwMode="auto">
            <a:xfrm>
              <a:off x="10005511" y="2098314"/>
              <a:ext cx="1587834" cy="463373"/>
            </a:xfrm>
            <a:prstGeom prst="roundRect">
              <a:avLst>
                <a:gd name="adj" fmla="val 0"/>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Account</a:t>
              </a:r>
            </a:p>
          </p:txBody>
        </p:sp>
        <p:sp>
          <p:nvSpPr>
            <p:cNvPr id="38" name="Right Arrow 37"/>
            <p:cNvSpPr/>
            <p:nvPr/>
          </p:nvSpPr>
          <p:spPr bwMode="auto">
            <a:xfrm rot="8086943">
              <a:off x="9771475" y="2528247"/>
              <a:ext cx="315045" cy="239878"/>
            </a:xfrm>
            <a:prstGeom prst="rightArrow">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b" anchorCtr="0" compatLnSpc="1">
              <a:prstTxWarp prst="textNoShape">
                <a:avLst/>
              </a:prstTxWarp>
            </a:bodyPr>
            <a:lstStyle/>
            <a:p>
              <a:pPr defTabSz="91402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Oval 6"/>
            <p:cNvSpPr/>
            <p:nvPr/>
          </p:nvSpPr>
          <p:spPr bwMode="auto">
            <a:xfrm>
              <a:off x="7191375" y="5153025"/>
              <a:ext cx="247650" cy="24765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9466262" y="3943350"/>
              <a:ext cx="247650" cy="24765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p:cNvSpPr/>
            <p:nvPr/>
          </p:nvSpPr>
          <p:spPr bwMode="auto">
            <a:xfrm>
              <a:off x="9761537" y="2562225"/>
              <a:ext cx="247650" cy="24765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4112056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Table Storage Concepts</a:t>
            </a:r>
            <a:br>
              <a:rPr lang="en-US" smtClean="0"/>
            </a:br>
            <a:endParaRPr lang="en-US" dirty="0"/>
          </a:p>
        </p:txBody>
      </p:sp>
      <p:grpSp>
        <p:nvGrpSpPr>
          <p:cNvPr id="3" name="Group 2"/>
          <p:cNvGrpSpPr/>
          <p:nvPr/>
        </p:nvGrpSpPr>
        <p:grpSpPr>
          <a:xfrm>
            <a:off x="1587174" y="1239685"/>
            <a:ext cx="9014477" cy="5158111"/>
            <a:chOff x="519114" y="1446213"/>
            <a:chExt cx="7279186" cy="4297682"/>
          </a:xfrm>
        </p:grpSpPr>
        <p:grpSp>
          <p:nvGrpSpPr>
            <p:cNvPr id="45" name="Group 4"/>
            <p:cNvGrpSpPr/>
            <p:nvPr/>
          </p:nvGrpSpPr>
          <p:grpSpPr>
            <a:xfrm>
              <a:off x="5597591" y="1446213"/>
              <a:ext cx="2200709" cy="4297680"/>
              <a:chOff x="5685541" y="393698"/>
              <a:chExt cx="2303725" cy="4297680"/>
            </a:xfrm>
          </p:grpSpPr>
          <p:sp>
            <p:nvSpPr>
              <p:cNvPr id="46" name="Rounded Rectangle 65"/>
              <p:cNvSpPr/>
              <p:nvPr/>
            </p:nvSpPr>
            <p:spPr>
              <a:xfrm>
                <a:off x="5685541" y="393698"/>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47" name="Rounded Rectangle 4"/>
              <p:cNvSpPr/>
              <p:nvPr/>
            </p:nvSpPr>
            <p:spPr>
              <a:xfrm>
                <a:off x="5685541" y="393698"/>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20">
                  <a:lnSpc>
                    <a:spcPct val="90000"/>
                  </a:lnSpc>
                  <a:spcBef>
                    <a:spcPct val="0"/>
                  </a:spcBef>
                  <a:spcAft>
                    <a:spcPct val="35000"/>
                  </a:spcAft>
                </a:pPr>
                <a:r>
                  <a:rPr lang="en-US" sz="2800" dirty="0">
                    <a:solidFill>
                      <a:srgbClr val="595959">
                        <a:alpha val="98824"/>
                      </a:srgbClr>
                    </a:solidFill>
                    <a:latin typeface="Segoe UI Light" pitchFamily="34" charset="0"/>
                  </a:rPr>
                  <a:t>Entity</a:t>
                </a:r>
              </a:p>
            </p:txBody>
          </p:sp>
        </p:grpSp>
        <p:grpSp>
          <p:nvGrpSpPr>
            <p:cNvPr id="48" name="Group 5"/>
            <p:cNvGrpSpPr/>
            <p:nvPr/>
          </p:nvGrpSpPr>
          <p:grpSpPr>
            <a:xfrm>
              <a:off x="3008886" y="1446215"/>
              <a:ext cx="2460078" cy="4297680"/>
              <a:chOff x="2983350" y="355599"/>
              <a:chExt cx="2318237" cy="4297680"/>
            </a:xfrm>
          </p:grpSpPr>
          <p:sp>
            <p:nvSpPr>
              <p:cNvPr id="49" name="Rounded Rectangle 68"/>
              <p:cNvSpPr/>
              <p:nvPr/>
            </p:nvSpPr>
            <p:spPr>
              <a:xfrm>
                <a:off x="2997862"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0" name="Rounded Rectangle 6"/>
              <p:cNvSpPr/>
              <p:nvPr/>
            </p:nvSpPr>
            <p:spPr>
              <a:xfrm>
                <a:off x="2983350" y="355599"/>
                <a:ext cx="229999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20">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grpSp>
        <p:grpSp>
          <p:nvGrpSpPr>
            <p:cNvPr id="51" name="Group 6"/>
            <p:cNvGrpSpPr/>
            <p:nvPr/>
          </p:nvGrpSpPr>
          <p:grpSpPr>
            <a:xfrm>
              <a:off x="519114" y="1446215"/>
              <a:ext cx="2361146" cy="4297680"/>
              <a:chOff x="222249" y="355599"/>
              <a:chExt cx="2303725" cy="4297680"/>
            </a:xfrm>
          </p:grpSpPr>
          <p:sp>
            <p:nvSpPr>
              <p:cNvPr id="52" name="Rounded Rectangle 71"/>
              <p:cNvSpPr/>
              <p:nvPr/>
            </p:nvSpPr>
            <p:spPr>
              <a:xfrm>
                <a:off x="222249"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3" name="Rounded Rectangle 8"/>
              <p:cNvSpPr/>
              <p:nvPr/>
            </p:nvSpPr>
            <p:spPr>
              <a:xfrm>
                <a:off x="222249" y="355599"/>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20">
                  <a:lnSpc>
                    <a:spcPct val="90000"/>
                  </a:lnSpc>
                  <a:spcBef>
                    <a:spcPct val="0"/>
                  </a:spcBef>
                  <a:spcAft>
                    <a:spcPct val="35000"/>
                  </a:spcAft>
                </a:pPr>
                <a:r>
                  <a:rPr lang="en-US" sz="2800" dirty="0">
                    <a:solidFill>
                      <a:srgbClr val="595959">
                        <a:alpha val="98824"/>
                      </a:srgbClr>
                    </a:solidFill>
                    <a:latin typeface="Segoe UI Light" pitchFamily="34" charset="0"/>
                  </a:rPr>
                  <a:t>Account</a:t>
                </a:r>
              </a:p>
            </p:txBody>
          </p:sp>
        </p:grpSp>
        <p:cxnSp>
          <p:nvCxnSpPr>
            <p:cNvPr id="57" name="Straight Connector 56"/>
            <p:cNvCxnSpPr/>
            <p:nvPr/>
          </p:nvCxnSpPr>
          <p:spPr>
            <a:xfrm>
              <a:off x="2261287" y="3867665"/>
              <a:ext cx="1482811" cy="1087395"/>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335428" y="3039764"/>
              <a:ext cx="1322173" cy="100089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956709" y="3602527"/>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45719" rIns="91436" bIns="45719" anchor="ctr"/>
            <a:lstStyle/>
            <a:p>
              <a:r>
                <a:rPr lang="en-US" sz="2000" dirty="0" err="1">
                  <a:solidFill>
                    <a:schemeClr val="lt1">
                      <a:alpha val="99000"/>
                    </a:schemeClr>
                  </a:solidFill>
                </a:rPr>
                <a:t>contoso</a:t>
              </a:r>
              <a:endParaRPr lang="en-US" sz="2000" dirty="0">
                <a:solidFill>
                  <a:schemeClr val="lt1">
                    <a:alpha val="99000"/>
                  </a:schemeClr>
                </a:solidFill>
              </a:endParaRPr>
            </a:p>
          </p:txBody>
        </p:sp>
        <p:cxnSp>
          <p:nvCxnSpPr>
            <p:cNvPr id="61" name="Straight Connector 60"/>
            <p:cNvCxnSpPr/>
            <p:nvPr/>
          </p:nvCxnSpPr>
          <p:spPr>
            <a:xfrm>
              <a:off x="4806779" y="3101546"/>
              <a:ext cx="1287635" cy="4942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843849" y="2656705"/>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5905005"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45719" rIns="91436" bIns="45719" anchor="ctr"/>
            <a:lstStyle/>
            <a:p>
              <a:r>
                <a:rPr lang="en-US" dirty="0">
                  <a:solidFill>
                    <a:schemeClr val="lt1">
                      <a:alpha val="99000"/>
                    </a:schemeClr>
                  </a:solidFill>
                </a:rPr>
                <a:t>Name =…</a:t>
              </a:r>
            </a:p>
            <a:p>
              <a:r>
                <a:rPr lang="en-US" dirty="0">
                  <a:solidFill>
                    <a:schemeClr val="lt1">
                      <a:alpha val="99000"/>
                    </a:schemeClr>
                  </a:solidFill>
                </a:rPr>
                <a:t>Email = …</a:t>
              </a:r>
            </a:p>
          </p:txBody>
        </p:sp>
        <p:sp>
          <p:nvSpPr>
            <p:cNvPr id="68" name="Rectangle 67"/>
            <p:cNvSpPr/>
            <p:nvPr/>
          </p:nvSpPr>
          <p:spPr>
            <a:xfrm>
              <a:off x="5905003"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45719" rIns="91436" bIns="45719" anchor="ctr"/>
            <a:lstStyle/>
            <a:p>
              <a:r>
                <a:rPr lang="en-US" dirty="0">
                  <a:solidFill>
                    <a:schemeClr val="lt1">
                      <a:alpha val="99000"/>
                    </a:schemeClr>
                  </a:solidFill>
                </a:rPr>
                <a:t>Name =…</a:t>
              </a:r>
            </a:p>
            <a:p>
              <a:r>
                <a:rPr lang="en-US" dirty="0" err="1">
                  <a:solidFill>
                    <a:schemeClr val="lt1">
                      <a:alpha val="99000"/>
                    </a:schemeClr>
                  </a:solidFill>
                </a:rPr>
                <a:t>EMailAdd</a:t>
              </a:r>
              <a:r>
                <a:rPr lang="en-US" dirty="0">
                  <a:solidFill>
                    <a:schemeClr val="lt1">
                      <a:alpha val="99000"/>
                    </a:schemeClr>
                  </a:solidFill>
                </a:rPr>
                <a:t>= </a:t>
              </a:r>
            </a:p>
          </p:txBody>
        </p:sp>
        <p:sp>
          <p:nvSpPr>
            <p:cNvPr id="69" name="Rectangle 68"/>
            <p:cNvSpPr/>
            <p:nvPr/>
          </p:nvSpPr>
          <p:spPr>
            <a:xfrm>
              <a:off x="3520220"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45719" rIns="91436" bIns="45719" anchor="ctr"/>
            <a:lstStyle/>
            <a:p>
              <a:r>
                <a:rPr lang="en-US" sz="2000" dirty="0">
                  <a:solidFill>
                    <a:schemeClr val="lt1">
                      <a:alpha val="99000"/>
                    </a:schemeClr>
                  </a:solidFill>
                </a:rPr>
                <a:t>customers</a:t>
              </a:r>
            </a:p>
          </p:txBody>
        </p:sp>
        <p:cxnSp>
          <p:nvCxnSpPr>
            <p:cNvPr id="74" name="Straight Connector 73"/>
            <p:cNvCxnSpPr/>
            <p:nvPr/>
          </p:nvCxnSpPr>
          <p:spPr>
            <a:xfrm>
              <a:off x="4806779" y="4769709"/>
              <a:ext cx="1287635" cy="4942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843849" y="4324867"/>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0" name="Rounded Rectangle 97"/>
            <p:cNvSpPr/>
            <p:nvPr/>
          </p:nvSpPr>
          <p:spPr>
            <a:xfrm>
              <a:off x="5905005"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45719" rIns="91436" bIns="45719" anchor="ctr"/>
            <a:lstStyle/>
            <a:p>
              <a:r>
                <a:rPr lang="en-US" dirty="0">
                  <a:solidFill>
                    <a:schemeClr val="lt1">
                      <a:alpha val="99000"/>
                    </a:schemeClr>
                  </a:solidFill>
                </a:rPr>
                <a:t>Photo ID =…</a:t>
              </a:r>
            </a:p>
            <a:p>
              <a:r>
                <a:rPr lang="en-US" dirty="0">
                  <a:solidFill>
                    <a:schemeClr val="lt1">
                      <a:alpha val="99000"/>
                    </a:schemeClr>
                  </a:solidFill>
                </a:rPr>
                <a:t>Date =…</a:t>
              </a:r>
            </a:p>
          </p:txBody>
        </p:sp>
        <p:sp>
          <p:nvSpPr>
            <p:cNvPr id="71" name="Rectangle 70"/>
            <p:cNvSpPr/>
            <p:nvPr/>
          </p:nvSpPr>
          <p:spPr>
            <a:xfrm>
              <a:off x="3520221" y="4430471"/>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45719" rIns="91436" bIns="45719" anchor="ctr"/>
            <a:lstStyle/>
            <a:p>
              <a:r>
                <a:rPr lang="en-US" sz="2000" dirty="0">
                  <a:solidFill>
                    <a:schemeClr val="lt1">
                      <a:alpha val="99000"/>
                    </a:schemeClr>
                  </a:solidFill>
                </a:rPr>
                <a:t>photos</a:t>
              </a:r>
            </a:p>
          </p:txBody>
        </p:sp>
        <p:sp>
          <p:nvSpPr>
            <p:cNvPr id="72" name="Rounded Rectangle 97"/>
            <p:cNvSpPr/>
            <p:nvPr/>
          </p:nvSpPr>
          <p:spPr>
            <a:xfrm>
              <a:off x="5905005"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45719" rIns="91436" bIns="45719" anchor="ctr"/>
            <a:lstStyle/>
            <a:p>
              <a:r>
                <a:rPr lang="en-US" dirty="0">
                  <a:solidFill>
                    <a:schemeClr val="lt1">
                      <a:alpha val="99000"/>
                    </a:schemeClr>
                  </a:solidFill>
                </a:rPr>
                <a:t>Photo ID =…</a:t>
              </a:r>
            </a:p>
            <a:p>
              <a:r>
                <a:rPr lang="en-US" dirty="0">
                  <a:solidFill>
                    <a:schemeClr val="lt1">
                      <a:alpha val="99000"/>
                    </a:schemeClr>
                  </a:solidFill>
                </a:rPr>
                <a:t>Date =…</a:t>
              </a:r>
            </a:p>
          </p:txBody>
        </p:sp>
      </p:grpSp>
    </p:spTree>
    <p:extLst>
      <p:ext uri="{BB962C8B-B14F-4D97-AF65-F5344CB8AC3E}">
        <p14:creationId xmlns:p14="http://schemas.microsoft.com/office/powerpoint/2010/main" val="266798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5409208" y="230189"/>
            <a:ext cx="5563591" cy="3728969"/>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2">
              <a:lumMod val="90000"/>
            </a:schemeClr>
          </a:solidFill>
          <a:ln>
            <a:noFill/>
          </a:ln>
        </p:spPr>
        <p:txBody>
          <a:bodyPr vert="horz" wrap="square" lIns="82302" tIns="41151" rIns="82302" bIns="41151" numCol="1" anchor="t" anchorCtr="0" compatLnSpc="1">
            <a:prstTxWarp prst="textNoShape">
              <a:avLst/>
            </a:prstTxWarp>
          </a:bodyPr>
          <a:lstStyle/>
          <a:p>
            <a:endParaRPr lang="en-US" sz="1600" dirty="0"/>
          </a:p>
        </p:txBody>
      </p:sp>
      <p:sp>
        <p:nvSpPr>
          <p:cNvPr id="4" name="Title 3"/>
          <p:cNvSpPr>
            <a:spLocks noGrp="1"/>
          </p:cNvSpPr>
          <p:nvPr>
            <p:ph type="title"/>
          </p:nvPr>
        </p:nvSpPr>
        <p:spPr/>
        <p:txBody>
          <a:bodyPr/>
          <a:lstStyle/>
          <a:p>
            <a:r>
              <a:rPr lang="en-NZ" smtClean="0"/>
              <a:t>No Fixed Schema</a:t>
            </a:r>
            <a:endParaRPr lang="en-NZ" dirty="0"/>
          </a:p>
        </p:txBody>
      </p:sp>
      <p:graphicFrame>
        <p:nvGraphicFramePr>
          <p:cNvPr id="12" name="Table 11"/>
          <p:cNvGraphicFramePr>
            <a:graphicFrameLocks noGrp="1"/>
          </p:cNvGraphicFramePr>
          <p:nvPr>
            <p:extLst>
              <p:ext uri="{D42A27DB-BD31-4B8C-83A1-F6EECF244321}">
                <p14:modId xmlns:p14="http://schemas.microsoft.com/office/powerpoint/2010/main" val="4276056290"/>
              </p:ext>
            </p:extLst>
          </p:nvPr>
        </p:nvGraphicFramePr>
        <p:xfrm>
          <a:off x="1180593" y="2360614"/>
          <a:ext cx="7000411" cy="3116060"/>
        </p:xfrm>
        <a:graphic>
          <a:graphicData uri="http://schemas.openxmlformats.org/drawingml/2006/table">
            <a:tbl>
              <a:tblPr firstRow="1" bandRow="1">
                <a:tableStyleId>{7DF18680-E054-41AD-8BC1-D1AEF772440D}</a:tableStyleId>
              </a:tblPr>
              <a:tblGrid>
                <a:gridCol w="1978569"/>
                <a:gridCol w="1978569"/>
                <a:gridCol w="1503814"/>
                <a:gridCol w="1539459"/>
              </a:tblGrid>
              <a:tr h="641543">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FIRST</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LAST</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BIRTHDATE</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Wade</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Wegner</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63" rtl="0" eaLnBrk="1" latinLnBrk="0" hangingPunct="1"/>
                      <a:r>
                        <a:rPr lang="en-US" sz="1500" kern="1200" dirty="0" smtClean="0">
                          <a:solidFill>
                            <a:schemeClr val="tx2">
                              <a:lumMod val="75000"/>
                              <a:alpha val="99000"/>
                            </a:schemeClr>
                          </a:solidFill>
                          <a:latin typeface="+mn-lt"/>
                          <a:ea typeface="+mn-ea"/>
                          <a:cs typeface="+mn-cs"/>
                        </a:rPr>
                        <a:t>2/2/1981</a:t>
                      </a:r>
                      <a:endParaRPr lang="en-US" sz="1500" kern="1200" dirty="0">
                        <a:solidFill>
                          <a:schemeClr val="tx2">
                            <a:lumMod val="75000"/>
                            <a:alpha val="99000"/>
                          </a:schemeClr>
                        </a:solidFill>
                        <a:latin typeface="+mn-lt"/>
                        <a:ea typeface="+mn-ea"/>
                        <a:cs typeface="+mn-cs"/>
                      </a:endParaRPr>
                    </a:p>
                  </a:txBody>
                  <a:tcPr marL="121888" marR="121888" anchor="ctr">
                    <a:lnT w="12700" cap="flat" cmpd="sng" algn="ctr">
                      <a:noFill/>
                      <a:prstDash val="solid"/>
                      <a:round/>
                      <a:headEnd type="none" w="med" len="med"/>
                      <a:tailEnd type="none" w="med" len="med"/>
                    </a:lnT>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Nathan</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500" kern="1200" dirty="0" smtClean="0">
                          <a:solidFill>
                            <a:schemeClr val="tx2">
                              <a:lumMod val="75000"/>
                              <a:alpha val="99000"/>
                            </a:schemeClr>
                          </a:solidFill>
                          <a:latin typeface="+mn-lt"/>
                          <a:ea typeface="+mn-ea"/>
                          <a:cs typeface="+mn-cs"/>
                        </a:rPr>
                        <a:t>Totten</a:t>
                      </a:r>
                      <a:endParaRPr lang="en-US" sz="15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63" rtl="0" eaLnBrk="1" latinLnBrk="0" hangingPunct="1"/>
                      <a:r>
                        <a:rPr lang="en-US" sz="1500" kern="1200" dirty="0" smtClean="0">
                          <a:solidFill>
                            <a:schemeClr val="tx2">
                              <a:lumMod val="75000"/>
                              <a:alpha val="99000"/>
                            </a:schemeClr>
                          </a:solidFill>
                          <a:latin typeface="+mn-lt"/>
                          <a:ea typeface="+mn-ea"/>
                          <a:cs typeface="+mn-cs"/>
                        </a:rPr>
                        <a:t>3/15/1965</a:t>
                      </a:r>
                      <a:endParaRPr lang="en-US" sz="15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r h="824839">
                <a:tc>
                  <a:txBody>
                    <a:bodyPr/>
                    <a:lstStyle/>
                    <a:p>
                      <a:pPr algn="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500" kern="1200" dirty="0" smtClean="0">
                          <a:solidFill>
                            <a:schemeClr val="tx2">
                              <a:lumMod val="75000"/>
                              <a:alpha val="99000"/>
                            </a:schemeClr>
                          </a:solidFill>
                          <a:latin typeface="+mn-lt"/>
                          <a:ea typeface="+mn-ea"/>
                          <a:cs typeface="+mn-cs"/>
                        </a:rPr>
                        <a:t>Nick</a:t>
                      </a:r>
                      <a:endParaRPr lang="en-US" sz="1500" kern="1200" dirty="0">
                        <a:solidFill>
                          <a:schemeClr val="tx2">
                            <a:lumMod val="75000"/>
                            <a:alpha val="99000"/>
                          </a:schemeClr>
                        </a:solidFill>
                        <a:latin typeface="+mn-lt"/>
                        <a:ea typeface="+mn-ea"/>
                        <a:cs typeface="+mn-cs"/>
                      </a:endParaRPr>
                    </a:p>
                  </a:txBody>
                  <a:tcPr marL="182880" marR="182880" anchor="ctr">
                    <a:lnL w="12700" cmpd="sng">
                      <a:noFill/>
                    </a:lnL>
                    <a:solidFill>
                      <a:schemeClr val="bg1">
                        <a:lumMod val="95000"/>
                      </a:schemeClr>
                    </a:solidFill>
                  </a:tcPr>
                </a:tc>
                <a:tc>
                  <a:txBody>
                    <a:bodyPr/>
                    <a:lstStyle/>
                    <a:p>
                      <a:r>
                        <a:rPr lang="en-US" sz="1500" kern="1200" dirty="0" smtClean="0">
                          <a:solidFill>
                            <a:schemeClr val="tx2">
                              <a:lumMod val="75000"/>
                              <a:alpha val="99000"/>
                            </a:schemeClr>
                          </a:solidFill>
                          <a:latin typeface="+mn-lt"/>
                          <a:ea typeface="+mn-ea"/>
                          <a:cs typeface="+mn-cs"/>
                        </a:rPr>
                        <a:t>Harris</a:t>
                      </a:r>
                      <a:endParaRPr lang="en-US" sz="1500" kern="1200" dirty="0">
                        <a:solidFill>
                          <a:schemeClr val="tx2">
                            <a:lumMod val="75000"/>
                            <a:alpha val="99000"/>
                          </a:schemeClr>
                        </a:solidFill>
                        <a:latin typeface="+mn-lt"/>
                        <a:ea typeface="+mn-ea"/>
                        <a:cs typeface="+mn-cs"/>
                      </a:endParaRPr>
                    </a:p>
                  </a:txBody>
                  <a:tcPr marL="182880" marR="182880" anchor="ctr">
                    <a:solidFill>
                      <a:schemeClr val="bg1">
                        <a:lumMod val="95000"/>
                      </a:schemeClr>
                    </a:solidFill>
                  </a:tcPr>
                </a:tc>
                <a:tc>
                  <a:txBody>
                    <a:bodyPr/>
                    <a:lstStyle/>
                    <a:p>
                      <a:pPr marL="0" algn="l" defTabSz="914363" rtl="0" eaLnBrk="1" latinLnBrk="0" hangingPunct="1"/>
                      <a:r>
                        <a:rPr lang="en-US" sz="1500" kern="1200" dirty="0" smtClean="0">
                          <a:solidFill>
                            <a:schemeClr val="tx2">
                              <a:lumMod val="75000"/>
                              <a:alpha val="99000"/>
                            </a:schemeClr>
                          </a:solidFill>
                          <a:latin typeface="+mn-lt"/>
                          <a:ea typeface="+mn-ea"/>
                          <a:cs typeface="+mn-cs"/>
                        </a:rPr>
                        <a:t>May 1, 1976</a:t>
                      </a:r>
                      <a:endParaRPr lang="en-US" sz="1500" kern="1200" dirty="0">
                        <a:solidFill>
                          <a:schemeClr val="tx2">
                            <a:lumMod val="75000"/>
                            <a:alpha val="99000"/>
                          </a:schemeClr>
                        </a:solidFill>
                        <a:latin typeface="+mn-lt"/>
                        <a:ea typeface="+mn-ea"/>
                        <a:cs typeface="+mn-cs"/>
                      </a:endParaRPr>
                    </a:p>
                  </a:txBody>
                  <a:tcPr marL="121888" marR="121888" anchor="ctr">
                    <a:solidFill>
                      <a:schemeClr val="bg1">
                        <a:lumMod val="95000"/>
                      </a:schemeClr>
                    </a:solidFill>
                  </a:tcPr>
                </a:tc>
              </a:tr>
            </a:tbl>
          </a:graphicData>
        </a:graphic>
      </p:graphicFrame>
      <p:sp>
        <p:nvSpPr>
          <p:cNvPr id="17" name="Oval 16"/>
          <p:cNvSpPr/>
          <p:nvPr/>
        </p:nvSpPr>
        <p:spPr>
          <a:xfrm>
            <a:off x="6627227" y="4644859"/>
            <a:ext cx="1232722" cy="847928"/>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rtlCol="0" anchor="ctr"/>
          <a:lstStyle/>
          <a:p>
            <a:pPr algn="ctr"/>
            <a:endParaRPr lang="en-US" dirty="0"/>
          </a:p>
        </p:txBody>
      </p:sp>
      <p:sp>
        <p:nvSpPr>
          <p:cNvPr id="18" name="Rectangle 17"/>
          <p:cNvSpPr/>
          <p:nvPr/>
        </p:nvSpPr>
        <p:spPr>
          <a:xfrm>
            <a:off x="8179595" y="2360614"/>
            <a:ext cx="1827291" cy="649287"/>
          </a:xfrm>
          <a:prstGeom prst="rect">
            <a:avLst/>
          </a:prstGeom>
          <a:solidFill>
            <a:srgbClr val="92D050"/>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72" tIns="45717" rIns="91432" bIns="45717" rtlCol="0" anchor="ctr" anchorCtr="0"/>
          <a:lstStyle/>
          <a:p>
            <a:r>
              <a:rPr lang="en-NZ" sz="1600" b="1" cap="all" dirty="0">
                <a:solidFill>
                  <a:srgbClr val="FFFFFF">
                    <a:alpha val="99000"/>
                  </a:srgbClr>
                </a:solidFill>
              </a:rPr>
              <a:t>FAV SPORT</a:t>
            </a:r>
            <a:endParaRPr lang="en-US" b="1" dirty="0">
              <a:solidFill>
                <a:schemeClr val="bg1">
                  <a:alpha val="99000"/>
                </a:schemeClr>
              </a:solidFill>
            </a:endParaRPr>
          </a:p>
        </p:txBody>
      </p:sp>
      <p:sp>
        <p:nvSpPr>
          <p:cNvPr id="19" name="Rectangle 18"/>
          <p:cNvSpPr/>
          <p:nvPr/>
        </p:nvSpPr>
        <p:spPr>
          <a:xfrm>
            <a:off x="8177213" y="3827533"/>
            <a:ext cx="1828800" cy="824399"/>
          </a:xfrm>
          <a:prstGeom prst="rect">
            <a:avLst/>
          </a:prstGeom>
          <a:solidFill>
            <a:schemeClr val="bg1">
              <a:lumMod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72" tIns="45717" rIns="91432" bIns="45717" rtlCol="0" anchor="ctr" anchorCtr="0"/>
          <a:lstStyle/>
          <a:p>
            <a:r>
              <a:rPr lang="en-US" sz="1500" dirty="0">
                <a:solidFill>
                  <a:schemeClr val="tx2">
                    <a:lumMod val="75000"/>
                    <a:alpha val="99000"/>
                  </a:schemeClr>
                </a:solidFill>
              </a:rPr>
              <a:t>Canoeing</a:t>
            </a:r>
          </a:p>
        </p:txBody>
      </p:sp>
      <p:grpSp>
        <p:nvGrpSpPr>
          <p:cNvPr id="10" name="Group 9"/>
          <p:cNvGrpSpPr/>
          <p:nvPr/>
        </p:nvGrpSpPr>
        <p:grpSpPr>
          <a:xfrm>
            <a:off x="2251879" y="3104907"/>
            <a:ext cx="678646" cy="686023"/>
            <a:chOff x="2251879" y="3104907"/>
            <a:chExt cx="678646" cy="686022"/>
          </a:xfrm>
        </p:grpSpPr>
        <p:sp>
          <p:nvSpPr>
            <p:cNvPr id="25"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26"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27"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grpSp>
      <p:grpSp>
        <p:nvGrpSpPr>
          <p:cNvPr id="8" name="Group 7"/>
          <p:cNvGrpSpPr/>
          <p:nvPr/>
        </p:nvGrpSpPr>
        <p:grpSpPr>
          <a:xfrm>
            <a:off x="2251879" y="3897711"/>
            <a:ext cx="678646" cy="686023"/>
            <a:chOff x="2251879" y="3897711"/>
            <a:chExt cx="678646" cy="686022"/>
          </a:xfrm>
        </p:grpSpPr>
        <p:sp>
          <p:nvSpPr>
            <p:cNvPr id="30"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31"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32"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grpSp>
      <p:grpSp>
        <p:nvGrpSpPr>
          <p:cNvPr id="7" name="Group 6"/>
          <p:cNvGrpSpPr/>
          <p:nvPr/>
        </p:nvGrpSpPr>
        <p:grpSpPr>
          <a:xfrm>
            <a:off x="2251879" y="4690515"/>
            <a:ext cx="678646" cy="686023"/>
            <a:chOff x="2251879" y="4690515"/>
            <a:chExt cx="678646" cy="686022"/>
          </a:xfrm>
        </p:grpSpPr>
        <p:sp>
          <p:nvSpPr>
            <p:cNvPr id="35"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36"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37"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64897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677356" y="2235011"/>
            <a:ext cx="2472613" cy="247497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SQL Server in a Virtual Machine</a:t>
            </a:r>
          </a:p>
        </p:txBody>
      </p:sp>
      <p:sp>
        <p:nvSpPr>
          <p:cNvPr id="18" name="SQLDB"/>
          <p:cNvSpPr/>
          <p:nvPr/>
        </p:nvSpPr>
        <p:spPr bwMode="auto">
          <a:xfrm>
            <a:off x="3367500" y="2235011"/>
            <a:ext cx="2472613" cy="247497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Azure SQL Database</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3584" y="2596896"/>
            <a:ext cx="1520439" cy="1219200"/>
          </a:xfrm>
          <a:prstGeom prst="rect">
            <a:avLst/>
          </a:prstGeom>
        </p:spPr>
      </p:pic>
      <p:pic>
        <p:nvPicPr>
          <p:cNvPr id="20" name="Picture 3" descr="C:\Users\scottkl\AppData\Local\MetroStyleAddIn\Icons\Virtualization.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535" y="2596896"/>
            <a:ext cx="1578253"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ableStorage"/>
          <p:cNvSpPr/>
          <p:nvPr/>
        </p:nvSpPr>
        <p:spPr bwMode="auto">
          <a:xfrm>
            <a:off x="6057642" y="2235008"/>
            <a:ext cx="2472613" cy="247497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Azure Table </a:t>
            </a:r>
            <a:br>
              <a:rPr lang="en-US" sz="2000" dirty="0">
                <a:gradFill>
                  <a:gsLst>
                    <a:gs pos="0">
                      <a:srgbClr val="FFFFFF"/>
                    </a:gs>
                    <a:gs pos="100000">
                      <a:srgbClr val="FFFFFF"/>
                    </a:gs>
                  </a:gsLst>
                  <a:lin ang="5400000" scaled="0"/>
                </a:gradFill>
              </a:rPr>
            </a:br>
            <a:r>
              <a:rPr lang="en-US" sz="2000" dirty="0">
                <a:gradFill>
                  <a:gsLst>
                    <a:gs pos="0">
                      <a:srgbClr val="FFFFFF"/>
                    </a:gs>
                    <a:gs pos="100000">
                      <a:srgbClr val="FFFFFF"/>
                    </a:gs>
                  </a:gsLst>
                  <a:lin ang="5400000" scaled="0"/>
                </a:gradFill>
              </a:rPr>
              <a:t>Storage</a:t>
            </a:r>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33727" y="2596896"/>
            <a:ext cx="1520439" cy="1219200"/>
          </a:xfrm>
          <a:prstGeom prst="rect">
            <a:avLst/>
          </a:prstGeom>
        </p:spPr>
      </p:pic>
      <p:sp>
        <p:nvSpPr>
          <p:cNvPr id="23" name="BlobStorage"/>
          <p:cNvSpPr/>
          <p:nvPr/>
        </p:nvSpPr>
        <p:spPr bwMode="auto">
          <a:xfrm>
            <a:off x="8747786" y="2235012"/>
            <a:ext cx="2472613" cy="2474976"/>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Azure Blob </a:t>
            </a:r>
            <a:br>
              <a:rPr lang="en-US" sz="2000" dirty="0">
                <a:gradFill>
                  <a:gsLst>
                    <a:gs pos="0">
                      <a:srgbClr val="FFFFFF"/>
                    </a:gs>
                    <a:gs pos="100000">
                      <a:srgbClr val="FFFFFF"/>
                    </a:gs>
                  </a:gsLst>
                  <a:lin ang="5400000" scaled="0"/>
                </a:gradFill>
              </a:rPr>
            </a:br>
            <a:r>
              <a:rPr lang="en-US" sz="2000" dirty="0">
                <a:gradFill>
                  <a:gsLst>
                    <a:gs pos="0">
                      <a:srgbClr val="FFFFFF"/>
                    </a:gs>
                    <a:gs pos="100000">
                      <a:srgbClr val="FFFFFF"/>
                    </a:gs>
                  </a:gsLst>
                  <a:lin ang="5400000" scaled="0"/>
                </a:gradFill>
              </a:rPr>
              <a:t>Storage</a:t>
            </a: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3870" y="2596896"/>
            <a:ext cx="1520439" cy="1219200"/>
          </a:xfrm>
          <a:prstGeom prst="rect">
            <a:avLst/>
          </a:prstGeom>
        </p:spPr>
      </p:pic>
      <p:sp useBgFill="1">
        <p:nvSpPr>
          <p:cNvPr id="11" name="Rectangle 10"/>
          <p:cNvSpPr/>
          <p:nvPr/>
        </p:nvSpPr>
        <p:spPr bwMode="auto">
          <a:xfrm>
            <a:off x="0" y="4721144"/>
            <a:ext cx="12188825" cy="213685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519113" y="228600"/>
            <a:ext cx="11149013" cy="1514261"/>
          </a:xfrm>
        </p:spPr>
        <p:txBody>
          <a:bodyPr/>
          <a:lstStyle/>
          <a:p>
            <a:r>
              <a:rPr lang="en-US" dirty="0"/>
              <a:t>Azure Data Management</a:t>
            </a:r>
            <a:br>
              <a:rPr lang="en-US" dirty="0"/>
            </a:br>
            <a:endParaRPr lang="en-US" dirty="0"/>
          </a:p>
        </p:txBody>
      </p:sp>
    </p:spTree>
    <p:extLst>
      <p:ext uri="{BB962C8B-B14F-4D97-AF65-F5344CB8AC3E}">
        <p14:creationId xmlns:p14="http://schemas.microsoft.com/office/powerpoint/2010/main" val="286313819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474720" y="2527396"/>
            <a:ext cx="6949440" cy="3028505"/>
          </a:xfrm>
        </p:spPr>
        <p:txBody>
          <a:bodyPr/>
          <a:lstStyle/>
          <a:p>
            <a:r>
              <a:rPr lang="en-US" dirty="0"/>
              <a:t>SQL in a VM</a:t>
            </a:r>
          </a:p>
          <a:p>
            <a:r>
              <a:rPr lang="en-US" dirty="0" smtClean="0"/>
              <a:t>Windows </a:t>
            </a:r>
            <a:r>
              <a:rPr lang="en-US" dirty="0"/>
              <a:t>Azure SQL Database</a:t>
            </a:r>
          </a:p>
          <a:p>
            <a:r>
              <a:rPr lang="en-US" dirty="0"/>
              <a:t>Azure Tables</a:t>
            </a:r>
          </a:p>
          <a:p>
            <a:r>
              <a:rPr lang="en-US" dirty="0"/>
              <a:t>Azure </a:t>
            </a:r>
            <a:r>
              <a:rPr lang="en-US" dirty="0" smtClean="0"/>
              <a:t>Blobs</a:t>
            </a:r>
            <a:endParaRPr lang="en-US" dirty="0"/>
          </a:p>
        </p:txBody>
      </p:sp>
      <p:sp>
        <p:nvSpPr>
          <p:cNvPr id="29" name="Text Placeholder 28"/>
          <p:cNvSpPr>
            <a:spLocks noGrp="1"/>
          </p:cNvSpPr>
          <p:nvPr>
            <p:ph type="body" sz="quarter" idx="11"/>
          </p:nvPr>
        </p:nvSpPr>
        <p:spPr/>
        <p:txBody>
          <a:bodyPr/>
          <a:lstStyle/>
          <a:p>
            <a:r>
              <a:rPr lang="en-US" dirty="0"/>
              <a:t>Agenda</a:t>
            </a:r>
            <a:endParaRPr lang="en-US" dirty="0" smtClean="0"/>
          </a:p>
        </p:txBody>
      </p:sp>
    </p:spTree>
    <p:extLst>
      <p:ext uri="{BB962C8B-B14F-4D97-AF65-F5344CB8AC3E}">
        <p14:creationId xmlns:p14="http://schemas.microsoft.com/office/powerpoint/2010/main" val="1927165168"/>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519113" y="1447800"/>
            <a:ext cx="4209393" cy="42093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smtClean="0"/>
              <a:t>Azure Blob Storage</a:t>
            </a:r>
            <a:endParaRPr lang="en-US" dirty="0"/>
          </a:p>
        </p:txBody>
      </p:sp>
      <p:sp>
        <p:nvSpPr>
          <p:cNvPr id="13" name="Text Placeholder 12"/>
          <p:cNvSpPr>
            <a:spLocks noGrp="1"/>
          </p:cNvSpPr>
          <p:nvPr>
            <p:ph type="body" sz="quarter" idx="10"/>
          </p:nvPr>
        </p:nvSpPr>
        <p:spPr>
          <a:xfrm>
            <a:off x="5201115" y="2056702"/>
            <a:ext cx="6781801" cy="2991588"/>
          </a:xfrm>
        </p:spPr>
        <p:txBody>
          <a:bodyPr/>
          <a:lstStyle/>
          <a:p>
            <a:r>
              <a:rPr lang="en-US" dirty="0"/>
              <a:t>Unstructured Data </a:t>
            </a:r>
            <a:r>
              <a:rPr lang="en-US" dirty="0" smtClean="0"/>
              <a:t>Storage</a:t>
            </a:r>
          </a:p>
          <a:p>
            <a:r>
              <a:rPr lang="en-US" sz="2400" spc="-51" dirty="0">
                <a:gradFill>
                  <a:gsLst>
                    <a:gs pos="0">
                      <a:schemeClr val="tx1"/>
                    </a:gs>
                    <a:gs pos="100000">
                      <a:schemeClr val="tx1"/>
                    </a:gs>
                  </a:gsLst>
                  <a:lin ang="5400000" scaled="0"/>
                </a:gradFill>
                <a:latin typeface="+mn-lt"/>
              </a:rPr>
              <a:t>Managed </a:t>
            </a:r>
            <a:r>
              <a:rPr lang="en-US" sz="2400" spc="-51" dirty="0" smtClean="0">
                <a:gradFill>
                  <a:gsLst>
                    <a:gs pos="0">
                      <a:schemeClr val="tx1"/>
                    </a:gs>
                    <a:gs pos="100000">
                      <a:schemeClr val="tx1"/>
                    </a:gs>
                  </a:gsLst>
                  <a:lin ang="5400000" scaled="0"/>
                </a:gradFill>
                <a:latin typeface="+mn-lt"/>
              </a:rPr>
              <a:t>service</a:t>
            </a:r>
            <a:endParaRPr lang="en-US" sz="2400" dirty="0" smtClean="0"/>
          </a:p>
          <a:p>
            <a:r>
              <a:rPr lang="en-US" sz="2400" spc="-51" dirty="0">
                <a:gradFill>
                  <a:gsLst>
                    <a:gs pos="0">
                      <a:schemeClr val="tx1"/>
                    </a:gs>
                    <a:gs pos="100000">
                      <a:schemeClr val="tx1"/>
                    </a:gs>
                  </a:gsLst>
                  <a:lin ang="5400000" scaled="0"/>
                </a:gradFill>
                <a:latin typeface="+mn-lt"/>
              </a:rPr>
              <a:t>Hundreds of gigabytes per blob in size </a:t>
            </a:r>
          </a:p>
          <a:p>
            <a:r>
              <a:rPr lang="en-US" sz="2400" spc="-51" dirty="0">
                <a:gradFill>
                  <a:gsLst>
                    <a:gs pos="0">
                      <a:schemeClr val="tx1"/>
                    </a:gs>
                    <a:gs pos="100000">
                      <a:schemeClr val="tx1"/>
                    </a:gs>
                  </a:gsLst>
                  <a:lin ang="5400000" scaled="0"/>
                </a:gradFill>
                <a:latin typeface="+mn-lt"/>
              </a:rPr>
              <a:t>100TB per storage account</a:t>
            </a:r>
          </a:p>
          <a:p>
            <a:r>
              <a:rPr lang="en-US" sz="2400" spc="-51" dirty="0">
                <a:gradFill>
                  <a:gsLst>
                    <a:gs pos="0">
                      <a:schemeClr val="tx1"/>
                    </a:gs>
                    <a:gs pos="100000">
                      <a:schemeClr val="tx1"/>
                    </a:gs>
                  </a:gsLst>
                  <a:lin ang="5400000" scaled="0"/>
                </a:gradFill>
                <a:latin typeface="+mn-lt"/>
              </a:rPr>
              <a:t>REST API</a:t>
            </a:r>
          </a:p>
          <a:p>
            <a:r>
              <a:rPr lang="en-US" sz="2400" spc="-51" dirty="0">
                <a:gradFill>
                  <a:gsLst>
                    <a:gs pos="0">
                      <a:schemeClr val="tx1"/>
                    </a:gs>
                    <a:gs pos="100000">
                      <a:schemeClr val="tx1"/>
                    </a:gs>
                  </a:gsLst>
                  <a:lin ang="5400000" scaled="0"/>
                </a:gradFill>
                <a:latin typeface="+mn-lt"/>
              </a:rPr>
              <a:t>Geo-replication for disaster recovery</a:t>
            </a:r>
          </a:p>
          <a:p>
            <a:endParaRPr lang="en-US" sz="2400" spc="-51" dirty="0">
              <a:gradFill>
                <a:gsLst>
                  <a:gs pos="0">
                    <a:schemeClr val="tx1"/>
                  </a:gs>
                  <a:gs pos="100000">
                    <a:schemeClr val="tx1"/>
                  </a:gs>
                </a:gsLst>
                <a:lin ang="5400000" scaled="0"/>
              </a:gradFill>
              <a:latin typeface="+mn-lt"/>
            </a:endParaRPr>
          </a:p>
        </p:txBody>
      </p:sp>
      <p:sp>
        <p:nvSpPr>
          <p:cNvPr id="18" name="Freeform 17"/>
          <p:cNvSpPr>
            <a:spLocks noEditPoints="1"/>
          </p:cNvSpPr>
          <p:nvPr/>
        </p:nvSpPr>
        <p:spPr bwMode="auto">
          <a:xfrm>
            <a:off x="1400313" y="2410998"/>
            <a:ext cx="2446989" cy="2282995"/>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36" tIns="45719" rIns="91436" bIns="45719"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67914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Storage Concepts</a:t>
            </a:r>
            <a:endParaRPr lang="en-US" dirty="0"/>
          </a:p>
        </p:txBody>
      </p:sp>
      <p:grpSp>
        <p:nvGrpSpPr>
          <p:cNvPr id="3" name="Group 2"/>
          <p:cNvGrpSpPr/>
          <p:nvPr/>
        </p:nvGrpSpPr>
        <p:grpSpPr>
          <a:xfrm>
            <a:off x="1198910" y="1331249"/>
            <a:ext cx="9791005" cy="4964701"/>
            <a:chOff x="519113" y="1136379"/>
            <a:chExt cx="9791005" cy="4964701"/>
          </a:xfrm>
        </p:grpSpPr>
        <p:sp>
          <p:nvSpPr>
            <p:cNvPr id="66" name="Rounded Rectangle 65"/>
            <p:cNvSpPr/>
            <p:nvPr/>
          </p:nvSpPr>
          <p:spPr>
            <a:xfrm>
              <a:off x="5597591" y="1803399"/>
              <a:ext cx="2200709"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274308" rIns="91436" bIns="45719"/>
            <a:lstStyle/>
            <a:p>
              <a:pPr defTabSz="1555620">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024285"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274308" rIns="91436" bIns="45719"/>
            <a:lstStyle/>
            <a:p>
              <a:pPr defTabSz="1555620">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519114"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274308" rIns="91436" bIns="45719"/>
            <a:lstStyle/>
            <a:p>
              <a:pPr defTabSz="1555620">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519113" y="1136379"/>
              <a:ext cx="9791004" cy="457200"/>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r>
                <a:rPr lang="en-US" sz="2000" dirty="0">
                  <a:solidFill>
                    <a:srgbClr val="FFFFFF">
                      <a:alpha val="99000"/>
                    </a:srgbClr>
                  </a:solidFill>
                  <a:latin typeface="Consolas" pitchFamily="49" charset="0"/>
                  <a:cs typeface="Consolas" pitchFamily="49" charset="0"/>
                </a:rPr>
                <a:t>http://&lt;account&gt;.</a:t>
              </a:r>
              <a:r>
                <a:rPr lang="en-US" sz="2000" b="1" dirty="0">
                  <a:solidFill>
                    <a:srgbClr val="FFFFFF">
                      <a:alpha val="99000"/>
                    </a:srgbClr>
                  </a:solidFill>
                  <a:latin typeface="Consolas" pitchFamily="49" charset="0"/>
                  <a:cs typeface="Consolas" pitchFamily="49" charset="0"/>
                </a:rPr>
                <a:t>blob</a:t>
              </a:r>
              <a:r>
                <a:rPr lang="en-US" sz="2000" dirty="0">
                  <a:solidFill>
                    <a:srgbClr val="FFFFFF">
                      <a:alpha val="99000"/>
                    </a:srgbClr>
                  </a:solidFill>
                  <a:latin typeface="Consolas" pitchFamily="49" charset="0"/>
                  <a:cs typeface="Consolas" pitchFamily="49" charset="0"/>
                </a:rPr>
                <a:t>.core.windows.net/&lt;container&gt;/&lt;blobname&gt;</a:t>
              </a:r>
            </a:p>
          </p:txBody>
        </p:sp>
        <p:sp>
          <p:nvSpPr>
            <p:cNvPr id="101" name="Down Arrow 100"/>
            <p:cNvSpPr/>
            <p:nvPr/>
          </p:nvSpPr>
          <p:spPr bwMode="auto">
            <a:xfrm rot="10800000">
              <a:off x="2555349" y="1544151"/>
              <a:ext cx="302165" cy="394211"/>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0800000">
              <a:off x="7220579" y="1516744"/>
              <a:ext cx="302165" cy="394211"/>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7929369" y="1803401"/>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274308" rIns="91436" bIns="45719"/>
            <a:lstStyle/>
            <a:p>
              <a:pPr defTabSz="1555620">
                <a:lnSpc>
                  <a:spcPct val="90000"/>
                </a:lnSpc>
                <a:spcBef>
                  <a:spcPct val="0"/>
                </a:spcBef>
                <a:spcAft>
                  <a:spcPct val="35000"/>
                </a:spcAft>
              </a:pPr>
              <a:r>
                <a:rPr lang="en-US" sz="2800" dirty="0">
                  <a:solidFill>
                    <a:srgbClr val="595959">
                      <a:alpha val="98824"/>
                    </a:srgbClr>
                  </a:solidFill>
                  <a:latin typeface="Segoe UI Light" pitchFamily="34" charset="0"/>
                </a:rPr>
                <a:t>Pages/ Blocks</a:t>
              </a:r>
            </a:p>
          </p:txBody>
        </p:sp>
        <p:sp>
          <p:nvSpPr>
            <p:cNvPr id="103" name="Down Arrow 102"/>
            <p:cNvSpPr/>
            <p:nvPr/>
          </p:nvSpPr>
          <p:spPr bwMode="auto">
            <a:xfrm rot="10800000">
              <a:off x="8857079" y="1527957"/>
              <a:ext cx="302165" cy="394211"/>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295960"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285569" y="3647208"/>
              <a:ext cx="1496292" cy="104948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956709" y="4230653"/>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45719" rIns="91436" bIns="45719" anchor="ctr"/>
            <a:lstStyle/>
            <a:p>
              <a:r>
                <a:rPr lang="en-US" sz="2000" dirty="0" err="1">
                  <a:solidFill>
                    <a:schemeClr val="lt1">
                      <a:alpha val="99000"/>
                    </a:schemeClr>
                  </a:solidFill>
                </a:rPr>
                <a:t>contoso</a:t>
              </a:r>
              <a:endParaRPr lang="en-US" sz="2000" dirty="0">
                <a:solidFill>
                  <a:schemeClr val="lt1">
                    <a:alpha val="99000"/>
                  </a:schemeClr>
                </a:solidFill>
              </a:endParaRPr>
            </a:p>
          </p:txBody>
        </p:sp>
        <p:cxnSp>
          <p:nvCxnSpPr>
            <p:cNvPr id="119" name="Straight Connector 118"/>
            <p:cNvCxnSpPr/>
            <p:nvPr/>
          </p:nvCxnSpPr>
          <p:spPr>
            <a:xfrm>
              <a:off x="4893687"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820951"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482095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325160"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314768" y="3737075"/>
              <a:ext cx="1011021" cy="6686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5905005"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45719" rIns="91436" bIns="45719" anchor="ctr"/>
            <a:lstStyle/>
            <a:p>
              <a:r>
                <a:rPr lang="en-US" sz="2000" dirty="0">
                  <a:solidFill>
                    <a:schemeClr val="lt1">
                      <a:alpha val="99000"/>
                    </a:schemeClr>
                  </a:solidFill>
                </a:rPr>
                <a:t>PIC01.JPG</a:t>
              </a:r>
            </a:p>
          </p:txBody>
        </p:sp>
        <p:sp>
          <p:nvSpPr>
            <p:cNvPr id="111" name="Rounded Rectangle 18"/>
            <p:cNvSpPr/>
            <p:nvPr/>
          </p:nvSpPr>
          <p:spPr>
            <a:xfrm>
              <a:off x="8325789" y="3385645"/>
              <a:ext cx="1585468" cy="70285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45719" rIns="91436" bIns="45719" anchor="ctr"/>
            <a:lstStyle/>
            <a:p>
              <a:r>
                <a:rPr lang="en-US" sz="2000" dirty="0">
                  <a:solidFill>
                    <a:schemeClr val="lt1">
                      <a:alpha val="99000"/>
                    </a:schemeClr>
                  </a:solidFill>
                </a:rPr>
                <a:t>Block/Page</a:t>
              </a:r>
            </a:p>
          </p:txBody>
        </p:sp>
        <p:sp>
          <p:nvSpPr>
            <p:cNvPr id="115" name="Rectangle 114"/>
            <p:cNvSpPr/>
            <p:nvPr/>
          </p:nvSpPr>
          <p:spPr>
            <a:xfrm>
              <a:off x="8325579"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45719" rIns="91436" bIns="45719" anchor="ctr"/>
            <a:lstStyle/>
            <a:p>
              <a:r>
                <a:rPr lang="en-US" sz="2000" dirty="0">
                  <a:solidFill>
                    <a:schemeClr val="lt1">
                      <a:alpha val="99000"/>
                    </a:schemeClr>
                  </a:solidFill>
                </a:rPr>
                <a:t>Block/Page</a:t>
              </a:r>
            </a:p>
          </p:txBody>
        </p:sp>
        <p:sp>
          <p:nvSpPr>
            <p:cNvPr id="117" name="Rectangle 116"/>
            <p:cNvSpPr/>
            <p:nvPr/>
          </p:nvSpPr>
          <p:spPr>
            <a:xfrm>
              <a:off x="590500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45719" rIns="91436" bIns="45719" anchor="ctr"/>
            <a:lstStyle/>
            <a:p>
              <a:r>
                <a:rPr lang="en-US" sz="2000" dirty="0">
                  <a:solidFill>
                    <a:schemeClr val="lt1">
                      <a:alpha val="99000"/>
                    </a:schemeClr>
                  </a:solidFill>
                </a:rPr>
                <a:t>PIC02.JPG</a:t>
              </a:r>
            </a:p>
          </p:txBody>
        </p:sp>
        <p:sp>
          <p:nvSpPr>
            <p:cNvPr id="79" name="Rectangle 78"/>
            <p:cNvSpPr/>
            <p:nvPr/>
          </p:nvSpPr>
          <p:spPr>
            <a:xfrm>
              <a:off x="3520220" y="3383251"/>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45719" rIns="91436" bIns="45719" anchor="ctr"/>
            <a:lstStyle/>
            <a:p>
              <a:r>
                <a:rPr lang="en-US" sz="2000" dirty="0">
                  <a:solidFill>
                    <a:schemeClr val="lt1">
                      <a:alpha val="99000"/>
                    </a:schemeClr>
                  </a:solidFill>
                </a:rPr>
                <a:t>images</a:t>
              </a:r>
            </a:p>
          </p:txBody>
        </p:sp>
        <p:sp>
          <p:nvSpPr>
            <p:cNvPr id="98" name="Rounded Rectangle 97"/>
            <p:cNvSpPr/>
            <p:nvPr/>
          </p:nvSpPr>
          <p:spPr>
            <a:xfrm>
              <a:off x="5905005"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45719" rIns="91436" bIns="45719" anchor="ctr"/>
            <a:lstStyle/>
            <a:p>
              <a:r>
                <a:rPr lang="en-US" sz="2000" dirty="0">
                  <a:solidFill>
                    <a:schemeClr val="lt1">
                      <a:alpha val="99000"/>
                    </a:schemeClr>
                  </a:solidFill>
                </a:rPr>
                <a:t>VID1.AVI</a:t>
              </a:r>
            </a:p>
          </p:txBody>
        </p:sp>
        <p:sp>
          <p:nvSpPr>
            <p:cNvPr id="92" name="Rectangle 91"/>
            <p:cNvSpPr/>
            <p:nvPr/>
          </p:nvSpPr>
          <p:spPr>
            <a:xfrm>
              <a:off x="3520221"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45719" rIns="91436" bIns="45719" anchor="ctr"/>
            <a:lstStyle/>
            <a:p>
              <a:r>
                <a:rPr lang="en-US" sz="2000" dirty="0">
                  <a:solidFill>
                    <a:schemeClr val="lt1">
                      <a:alpha val="99000"/>
                    </a:schemeClr>
                  </a:solidFill>
                </a:rPr>
                <a:t>videos</a:t>
              </a:r>
            </a:p>
          </p:txBody>
        </p:sp>
      </p:grpSp>
    </p:spTree>
    <p:extLst>
      <p:ext uri="{BB962C8B-B14F-4D97-AF65-F5344CB8AC3E}">
        <p14:creationId xmlns:p14="http://schemas.microsoft.com/office/powerpoint/2010/main" val="402355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06525"/>
            <a:ext cx="10237787" cy="1994392"/>
          </a:xfrm>
        </p:spPr>
        <p:txBody>
          <a:bodyPr/>
          <a:lstStyle/>
          <a:p>
            <a:r>
              <a:rPr lang="en-US" dirty="0">
                <a:gradFill>
                  <a:gsLst>
                    <a:gs pos="1250">
                      <a:srgbClr val="FFFFFF"/>
                    </a:gs>
                    <a:gs pos="100000">
                      <a:srgbClr val="FFFFFF"/>
                    </a:gs>
                  </a:gsLst>
                  <a:lin ang="5400000" scaled="0"/>
                </a:gradFill>
              </a:rPr>
              <a:t>Windows Azure </a:t>
            </a:r>
            <a:br>
              <a:rPr lang="en-US" dirty="0">
                <a:gradFill>
                  <a:gsLst>
                    <a:gs pos="1250">
                      <a:srgbClr val="FFFFFF"/>
                    </a:gs>
                    <a:gs pos="100000">
                      <a:srgbClr val="FFFFFF"/>
                    </a:gs>
                  </a:gsLst>
                  <a:lin ang="5400000" scaled="0"/>
                </a:gradFill>
              </a:rPr>
            </a:br>
            <a:r>
              <a:rPr lang="en-US" dirty="0">
                <a:gradFill>
                  <a:gsLst>
                    <a:gs pos="1250">
                      <a:srgbClr val="FFFFFF"/>
                    </a:gs>
                    <a:gs pos="100000">
                      <a:srgbClr val="FFFFFF"/>
                    </a:gs>
                  </a:gsLst>
                  <a:lin ang="5400000" scaled="0"/>
                </a:gradFill>
              </a:rPr>
              <a:t>Storage</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782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71"/>
          <p:cNvSpPr/>
          <p:nvPr/>
        </p:nvSpPr>
        <p:spPr>
          <a:xfrm>
            <a:off x="519113" y="1447800"/>
            <a:ext cx="11149011" cy="4653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6" tIns="274308" rIns="91436" bIns="45719"/>
          <a:lstStyle/>
          <a:p>
            <a:pPr defTabSz="1555620">
              <a:lnSpc>
                <a:spcPct val="90000"/>
              </a:lnSpc>
              <a:spcBef>
                <a:spcPct val="0"/>
              </a:spcBef>
              <a:spcAft>
                <a:spcPct val="35000"/>
              </a:spcAft>
            </a:pPr>
            <a:endParaRPr lang="en-US" sz="3100" dirty="0">
              <a:solidFill>
                <a:srgbClr val="595959">
                  <a:alpha val="98824"/>
                </a:srgbClr>
              </a:solidFill>
              <a:latin typeface="Segoe UI Light" pitchFamily="34" charset="0"/>
            </a:endParaRPr>
          </a:p>
        </p:txBody>
      </p:sp>
      <p:sp>
        <p:nvSpPr>
          <p:cNvPr id="102" name="Rectangle 101"/>
          <p:cNvSpPr/>
          <p:nvPr/>
        </p:nvSpPr>
        <p:spPr bwMode="auto">
          <a:xfrm>
            <a:off x="2219325" y="4410075"/>
            <a:ext cx="6181725" cy="2137029"/>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6"/>
          <p:cNvSpPr>
            <a:spLocks/>
          </p:cNvSpPr>
          <p:nvPr/>
        </p:nvSpPr>
        <p:spPr bwMode="auto">
          <a:xfrm>
            <a:off x="2571750" y="3991711"/>
            <a:ext cx="5572125" cy="2555393"/>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2">
              <a:lumMod val="90000"/>
            </a:schemeClr>
          </a:solidFill>
          <a:ln>
            <a:noFill/>
          </a:ln>
        </p:spPr>
        <p:txBody>
          <a:bodyPr vert="horz" wrap="square" lIns="82302" tIns="41151" rIns="82302" bIns="41151" numCol="1" anchor="t" anchorCtr="0" compatLnSpc="1">
            <a:prstTxWarp prst="textNoShape">
              <a:avLst/>
            </a:prstTxWarp>
          </a:bodyPr>
          <a:lstStyle/>
          <a:p>
            <a:endParaRPr lang="en-US" sz="1600" dirty="0"/>
          </a:p>
        </p:txBody>
      </p:sp>
      <p:sp>
        <p:nvSpPr>
          <p:cNvPr id="4" name="Title 3"/>
          <p:cNvSpPr>
            <a:spLocks noGrp="1"/>
          </p:cNvSpPr>
          <p:nvPr>
            <p:ph type="title"/>
          </p:nvPr>
        </p:nvSpPr>
        <p:spPr/>
        <p:txBody>
          <a:bodyPr/>
          <a:lstStyle/>
          <a:p>
            <a:r>
              <a:rPr lang="en-US" smtClean="0"/>
              <a:t>Azure Storage Architecture</a:t>
            </a:r>
            <a:endParaRPr lang="en-US" dirty="0"/>
          </a:p>
        </p:txBody>
      </p:sp>
      <p:cxnSp>
        <p:nvCxnSpPr>
          <p:cNvPr id="11" name="Straight Connector 10"/>
          <p:cNvCxnSpPr/>
          <p:nvPr/>
        </p:nvCxnSpPr>
        <p:spPr>
          <a:xfrm flipH="1" flipV="1">
            <a:off x="5886450" y="2243138"/>
            <a:ext cx="1038225" cy="1109662"/>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876675" y="2243139"/>
            <a:ext cx="1022061" cy="1119186"/>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4799806" y="1662113"/>
            <a:ext cx="1162050" cy="1162050"/>
            <a:chOff x="5286375" y="1981200"/>
            <a:chExt cx="1162050" cy="1162050"/>
          </a:xfrm>
        </p:grpSpPr>
        <p:sp>
          <p:nvSpPr>
            <p:cNvPr id="6" name="Pentagon 5"/>
            <p:cNvSpPr/>
            <p:nvPr/>
          </p:nvSpPr>
          <p:spPr bwMode="auto">
            <a:xfrm rot="5400000">
              <a:off x="5286375" y="1981200"/>
              <a:ext cx="1162050" cy="1162050"/>
            </a:xfrm>
            <a:prstGeom prst="homePlate">
              <a:avLst>
                <a:gd name="adj" fmla="val 3524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Rectangle 6"/>
            <p:cNvSpPr/>
            <p:nvPr/>
          </p:nvSpPr>
          <p:spPr>
            <a:xfrm>
              <a:off x="5515381" y="2243138"/>
              <a:ext cx="704039" cy="480131"/>
            </a:xfrm>
            <a:prstGeom prst="rect">
              <a:avLst/>
            </a:prstGeom>
          </p:spPr>
          <p:txBody>
            <a:bodyPr wrap="none">
              <a:spAutoFit/>
            </a:bodyPr>
            <a:lstStyle/>
            <a:p>
              <a:pPr defTabSz="1555620">
                <a:lnSpc>
                  <a:spcPct val="90000"/>
                </a:lnSpc>
                <a:spcBef>
                  <a:spcPct val="0"/>
                </a:spcBef>
                <a:spcAft>
                  <a:spcPct val="35000"/>
                </a:spcAft>
              </a:pPr>
              <a:r>
                <a:rPr lang="en-US" sz="2800" dirty="0" smtClean="0">
                  <a:solidFill>
                    <a:schemeClr val="bg1">
                      <a:alpha val="98824"/>
                    </a:schemeClr>
                  </a:solidFill>
                  <a:latin typeface="Segoe UI Light" pitchFamily="34" charset="0"/>
                </a:rPr>
                <a:t>VIP</a:t>
              </a:r>
              <a:endParaRPr lang="en-US" sz="3200" dirty="0">
                <a:solidFill>
                  <a:schemeClr val="bg1">
                    <a:alpha val="98824"/>
                  </a:schemeClr>
                </a:solidFill>
                <a:latin typeface="Segoe UI Light" pitchFamily="34" charset="0"/>
              </a:endParaRPr>
            </a:p>
          </p:txBody>
        </p:sp>
      </p:grpSp>
      <p:sp>
        <p:nvSpPr>
          <p:cNvPr id="13" name="Rectangle 12"/>
          <p:cNvSpPr/>
          <p:nvPr/>
        </p:nvSpPr>
        <p:spPr bwMode="auto">
          <a:xfrm>
            <a:off x="4871244" y="3371850"/>
            <a:ext cx="1019175"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FE</a:t>
            </a:r>
          </a:p>
        </p:txBody>
      </p:sp>
      <p:sp>
        <p:nvSpPr>
          <p:cNvPr id="14" name="Rectangle 13"/>
          <p:cNvSpPr/>
          <p:nvPr/>
        </p:nvSpPr>
        <p:spPr bwMode="auto">
          <a:xfrm>
            <a:off x="6361112" y="3371850"/>
            <a:ext cx="1019175"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FE</a:t>
            </a:r>
          </a:p>
        </p:txBody>
      </p:sp>
      <p:grpSp>
        <p:nvGrpSpPr>
          <p:cNvPr id="25" name="Group 24"/>
          <p:cNvGrpSpPr/>
          <p:nvPr/>
        </p:nvGrpSpPr>
        <p:grpSpPr>
          <a:xfrm>
            <a:off x="8607219" y="2828925"/>
            <a:ext cx="1984786" cy="1171576"/>
            <a:chOff x="9447212" y="3276600"/>
            <a:chExt cx="1371600" cy="809625"/>
          </a:xfrm>
          <a:solidFill>
            <a:schemeClr val="tx2"/>
          </a:solidFill>
        </p:grpSpPr>
        <p:sp>
          <p:nvSpPr>
            <p:cNvPr id="21" name="Rectangle 20"/>
            <p:cNvSpPr/>
            <p:nvPr/>
          </p:nvSpPr>
          <p:spPr bwMode="auto">
            <a:xfrm>
              <a:off x="9799637" y="3276600"/>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FE</a:t>
              </a:r>
            </a:p>
          </p:txBody>
        </p:sp>
        <p:sp>
          <p:nvSpPr>
            <p:cNvPr id="22" name="Rectangle 21"/>
            <p:cNvSpPr/>
            <p:nvPr/>
          </p:nvSpPr>
          <p:spPr bwMode="auto">
            <a:xfrm>
              <a:off x="9682162" y="3368675"/>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FE</a:t>
              </a:r>
            </a:p>
          </p:txBody>
        </p:sp>
        <p:sp>
          <p:nvSpPr>
            <p:cNvPr id="23" name="Rectangle 22"/>
            <p:cNvSpPr/>
            <p:nvPr/>
          </p:nvSpPr>
          <p:spPr bwMode="auto">
            <a:xfrm>
              <a:off x="9564687" y="3460750"/>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FE</a:t>
              </a:r>
            </a:p>
          </p:txBody>
        </p:sp>
        <p:sp>
          <p:nvSpPr>
            <p:cNvPr id="24" name="Rectangle 23"/>
            <p:cNvSpPr/>
            <p:nvPr/>
          </p:nvSpPr>
          <p:spPr bwMode="auto">
            <a:xfrm>
              <a:off x="9447212" y="3552825"/>
              <a:ext cx="1019175" cy="533400"/>
            </a:xfrm>
            <a:prstGeom prst="rect">
              <a:avLst/>
            </a:prstGeom>
            <a:grp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Partition Master(s)</a:t>
              </a:r>
            </a:p>
          </p:txBody>
        </p:sp>
      </p:grpSp>
      <p:sp>
        <p:nvSpPr>
          <p:cNvPr id="26" name="Rectangle 25"/>
          <p:cNvSpPr/>
          <p:nvPr/>
        </p:nvSpPr>
        <p:spPr>
          <a:xfrm>
            <a:off x="3209537" y="5501569"/>
            <a:ext cx="4480714" cy="480131"/>
          </a:xfrm>
          <a:prstGeom prst="rect">
            <a:avLst/>
          </a:prstGeom>
        </p:spPr>
        <p:txBody>
          <a:bodyPr wrap="none">
            <a:spAutoFit/>
          </a:bodyPr>
          <a:lstStyle/>
          <a:p>
            <a:pPr algn="ctr" defTabSz="1555620">
              <a:lnSpc>
                <a:spcPct val="90000"/>
              </a:lnSpc>
              <a:spcBef>
                <a:spcPct val="0"/>
              </a:spcBef>
              <a:spcAft>
                <a:spcPct val="35000"/>
              </a:spcAft>
            </a:pPr>
            <a:r>
              <a:rPr lang="en-US" sz="2800" dirty="0" smtClean="0">
                <a:solidFill>
                  <a:schemeClr val="tx1">
                    <a:alpha val="98824"/>
                  </a:schemeClr>
                </a:solidFill>
                <a:latin typeface="Segoe UI Light" pitchFamily="34" charset="0"/>
              </a:rPr>
              <a:t>Distributed File System Layer</a:t>
            </a:r>
            <a:endParaRPr lang="en-US" sz="3200" dirty="0">
              <a:solidFill>
                <a:schemeClr val="tx1">
                  <a:alpha val="98824"/>
                </a:schemeClr>
              </a:solidFill>
              <a:latin typeface="Segoe UI Light" pitchFamily="34" charset="0"/>
            </a:endParaRPr>
          </a:p>
        </p:txBody>
      </p:sp>
      <p:cxnSp>
        <p:nvCxnSpPr>
          <p:cNvPr id="32" name="Straight Connector 31"/>
          <p:cNvCxnSpPr/>
          <p:nvPr/>
        </p:nvCxnSpPr>
        <p:spPr>
          <a:xfrm flipV="1">
            <a:off x="5380832" y="2824164"/>
            <a:ext cx="0" cy="519111"/>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905251" y="3864769"/>
            <a:ext cx="3228974" cy="602456"/>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3905251" y="3864769"/>
            <a:ext cx="1770062" cy="611981"/>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3905251" y="3864770"/>
            <a:ext cx="238124" cy="631030"/>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390900" y="3864770"/>
            <a:ext cx="514351" cy="621505"/>
          </a:xfrm>
          <a:prstGeom prst="line">
            <a:avLst/>
          </a:prstGeom>
          <a:ln w="44450">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3381375" y="3371850"/>
            <a:ext cx="1019175"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FE</a:t>
            </a:r>
          </a:p>
        </p:txBody>
      </p:sp>
      <p:cxnSp>
        <p:nvCxnSpPr>
          <p:cNvPr id="47" name="Straight Connector 46"/>
          <p:cNvCxnSpPr>
            <a:endCxn id="24" idx="2"/>
          </p:cNvCxnSpPr>
          <p:nvPr/>
        </p:nvCxnSpPr>
        <p:spPr>
          <a:xfrm flipV="1">
            <a:off x="3486150" y="4000501"/>
            <a:ext cx="5858472"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24" idx="2"/>
          </p:cNvCxnSpPr>
          <p:nvPr/>
        </p:nvCxnSpPr>
        <p:spPr>
          <a:xfrm flipV="1">
            <a:off x="4684712" y="4000501"/>
            <a:ext cx="4659910"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24" idx="2"/>
          </p:cNvCxnSpPr>
          <p:nvPr/>
        </p:nvCxnSpPr>
        <p:spPr>
          <a:xfrm flipV="1">
            <a:off x="6056312" y="4000501"/>
            <a:ext cx="3288310"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24" idx="2"/>
          </p:cNvCxnSpPr>
          <p:nvPr/>
        </p:nvCxnSpPr>
        <p:spPr>
          <a:xfrm flipV="1">
            <a:off x="7580312" y="4000501"/>
            <a:ext cx="1764310" cy="485774"/>
          </a:xfrm>
          <a:prstGeom prst="line">
            <a:avLst/>
          </a:prstGeom>
          <a:ln w="28575">
            <a:solidFill>
              <a:schemeClr val="accent2"/>
            </a:solidFill>
            <a:prstDash val="sys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323571"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smtClean="0">
                <a:gradFill>
                  <a:gsLst>
                    <a:gs pos="0">
                      <a:srgbClr val="FFFFFF"/>
                    </a:gs>
                    <a:gs pos="100000">
                      <a:srgbClr val="FFFFFF"/>
                    </a:gs>
                  </a:gsLst>
                  <a:lin ang="5400000" scaled="0"/>
                </a:gradFill>
              </a:rPr>
              <a:t>Partition Server</a:t>
            </a:r>
          </a:p>
        </p:txBody>
      </p:sp>
      <p:sp>
        <p:nvSpPr>
          <p:cNvPr id="18" name="Rectangle 17"/>
          <p:cNvSpPr/>
          <p:nvPr/>
        </p:nvSpPr>
        <p:spPr bwMode="auto">
          <a:xfrm>
            <a:off x="3827992"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smtClean="0">
                <a:gradFill>
                  <a:gsLst>
                    <a:gs pos="0">
                      <a:srgbClr val="FFFFFF"/>
                    </a:gs>
                    <a:gs pos="100000">
                      <a:srgbClr val="FFFFFF"/>
                    </a:gs>
                  </a:gsLst>
                  <a:lin ang="5400000" scaled="0"/>
                </a:gradFill>
              </a:rPr>
              <a:t>Partition Server</a:t>
            </a:r>
            <a:endParaRPr lang="en-US" sz="1600" dirty="0">
              <a:gradFill>
                <a:gsLst>
                  <a:gs pos="0">
                    <a:srgbClr val="FFFFFF"/>
                  </a:gs>
                  <a:gs pos="100000">
                    <a:srgbClr val="FFFFFF"/>
                  </a:gs>
                </a:gsLst>
                <a:lin ang="5400000" scaled="0"/>
              </a:gradFill>
            </a:endParaRPr>
          </a:p>
        </p:txBody>
      </p:sp>
      <p:sp>
        <p:nvSpPr>
          <p:cNvPr id="19" name="Rectangle 18"/>
          <p:cNvSpPr/>
          <p:nvPr/>
        </p:nvSpPr>
        <p:spPr bwMode="auto">
          <a:xfrm>
            <a:off x="5332413"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smtClean="0">
                <a:gradFill>
                  <a:gsLst>
                    <a:gs pos="0">
                      <a:srgbClr val="FFFFFF"/>
                    </a:gs>
                    <a:gs pos="100000">
                      <a:srgbClr val="FFFFFF"/>
                    </a:gs>
                  </a:gsLst>
                  <a:lin ang="5400000" scaled="0"/>
                </a:gradFill>
              </a:rPr>
              <a:t>Partition Server</a:t>
            </a:r>
            <a:endParaRPr lang="en-US" sz="1600" dirty="0">
              <a:gradFill>
                <a:gsLst>
                  <a:gs pos="0">
                    <a:srgbClr val="FFFFFF"/>
                  </a:gs>
                  <a:gs pos="100000">
                    <a:srgbClr val="FFFFFF"/>
                  </a:gs>
                </a:gsLst>
                <a:lin ang="5400000" scaled="0"/>
              </a:gradFill>
            </a:endParaRPr>
          </a:p>
        </p:txBody>
      </p:sp>
      <p:sp>
        <p:nvSpPr>
          <p:cNvPr id="20" name="Rectangle 19"/>
          <p:cNvSpPr/>
          <p:nvPr/>
        </p:nvSpPr>
        <p:spPr bwMode="auto">
          <a:xfrm>
            <a:off x="6836833" y="4495800"/>
            <a:ext cx="1439334" cy="533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600" dirty="0" smtClean="0">
                <a:gradFill>
                  <a:gsLst>
                    <a:gs pos="0">
                      <a:srgbClr val="FFFFFF"/>
                    </a:gs>
                    <a:gs pos="100000">
                      <a:srgbClr val="FFFFFF"/>
                    </a:gs>
                  </a:gsLst>
                  <a:lin ang="5400000" scaled="0"/>
                </a:gradFill>
              </a:rPr>
              <a:t>Partition Server</a:t>
            </a:r>
            <a:endParaRPr lang="en-US" sz="1600" dirty="0">
              <a:gradFill>
                <a:gsLst>
                  <a:gs pos="0">
                    <a:srgbClr val="FFFFFF"/>
                  </a:gs>
                  <a:gs pos="100000">
                    <a:srgbClr val="FFFFFF"/>
                  </a:gs>
                </a:gsLst>
                <a:lin ang="5400000" scaled="0"/>
              </a:gradFill>
            </a:endParaRPr>
          </a:p>
        </p:txBody>
      </p:sp>
      <p:grpSp>
        <p:nvGrpSpPr>
          <p:cNvPr id="61" name="Group 60"/>
          <p:cNvGrpSpPr/>
          <p:nvPr/>
        </p:nvGrpSpPr>
        <p:grpSpPr>
          <a:xfrm>
            <a:off x="3338161" y="4538663"/>
            <a:ext cx="410278" cy="439825"/>
            <a:chOff x="3650456" y="4538663"/>
            <a:chExt cx="290513" cy="439825"/>
          </a:xfrm>
        </p:grpSpPr>
        <p:sp>
          <p:nvSpPr>
            <p:cNvPr id="56"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endParaRPr lang="en-US" dirty="0"/>
            </a:p>
          </p:txBody>
        </p:sp>
        <p:sp>
          <p:nvSpPr>
            <p:cNvPr id="59" name="Oval 58"/>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58" name="Freeform 11"/>
            <p:cNvSpPr>
              <a:spLocks noEditPoints="1"/>
            </p:cNvSpPr>
            <p:nvPr/>
          </p:nvSpPr>
          <p:spPr bwMode="auto">
            <a:xfrm>
              <a:off x="3684003" y="4538663"/>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endParaRPr lang="en-US" dirty="0"/>
            </a:p>
          </p:txBody>
        </p:sp>
      </p:grpSp>
      <p:grpSp>
        <p:nvGrpSpPr>
          <p:cNvPr id="63" name="Group 62"/>
          <p:cNvGrpSpPr/>
          <p:nvPr/>
        </p:nvGrpSpPr>
        <p:grpSpPr>
          <a:xfrm>
            <a:off x="4825206" y="4567238"/>
            <a:ext cx="410278" cy="411250"/>
            <a:chOff x="3650456" y="4567238"/>
            <a:chExt cx="290513" cy="411250"/>
          </a:xfrm>
        </p:grpSpPr>
        <p:sp>
          <p:nvSpPr>
            <p:cNvPr id="64"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endParaRPr lang="en-US" dirty="0"/>
            </a:p>
          </p:txBody>
        </p:sp>
        <p:sp>
          <p:nvSpPr>
            <p:cNvPr id="65" name="Oval 64"/>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66" name="Freeform 11"/>
            <p:cNvSpPr>
              <a:spLocks noEditPoints="1"/>
            </p:cNvSpPr>
            <p:nvPr/>
          </p:nvSpPr>
          <p:spPr bwMode="auto">
            <a:xfrm>
              <a:off x="3682316" y="4610101"/>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endParaRPr lang="en-US" dirty="0"/>
            </a:p>
          </p:txBody>
        </p:sp>
      </p:grpSp>
      <p:grpSp>
        <p:nvGrpSpPr>
          <p:cNvPr id="67" name="Group 66"/>
          <p:cNvGrpSpPr/>
          <p:nvPr/>
        </p:nvGrpSpPr>
        <p:grpSpPr>
          <a:xfrm>
            <a:off x="6351586" y="4538663"/>
            <a:ext cx="410278" cy="439825"/>
            <a:chOff x="3650456" y="4538663"/>
            <a:chExt cx="290513" cy="439825"/>
          </a:xfrm>
        </p:grpSpPr>
        <p:sp>
          <p:nvSpPr>
            <p:cNvPr id="68" name="Freeform 11"/>
            <p:cNvSpPr>
              <a:spLocks noEditPoints="1"/>
            </p:cNvSpPr>
            <p:nvPr/>
          </p:nvSpPr>
          <p:spPr bwMode="auto">
            <a:xfrm>
              <a:off x="3684698" y="4683016"/>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endParaRPr lang="en-US" dirty="0"/>
            </a:p>
          </p:txBody>
        </p:sp>
        <p:sp>
          <p:nvSpPr>
            <p:cNvPr id="69" name="Oval 68"/>
            <p:cNvSpPr/>
            <p:nvPr/>
          </p:nvSpPr>
          <p:spPr bwMode="auto">
            <a:xfrm>
              <a:off x="3650456" y="4567238"/>
              <a:ext cx="290513" cy="20955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endParaRPr>
            </a:p>
          </p:txBody>
        </p:sp>
        <p:sp>
          <p:nvSpPr>
            <p:cNvPr id="70" name="Freeform 11"/>
            <p:cNvSpPr>
              <a:spLocks noEditPoints="1"/>
            </p:cNvSpPr>
            <p:nvPr/>
          </p:nvSpPr>
          <p:spPr bwMode="auto">
            <a:xfrm>
              <a:off x="3684003" y="4538663"/>
              <a:ext cx="218964"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endParaRPr lang="en-US" dirty="0"/>
            </a:p>
          </p:txBody>
        </p:sp>
      </p:grpSp>
      <p:sp>
        <p:nvSpPr>
          <p:cNvPr id="72" name="Freeform 11"/>
          <p:cNvSpPr>
            <a:spLocks noEditPoints="1"/>
          </p:cNvSpPr>
          <p:nvPr/>
        </p:nvSpPr>
        <p:spPr bwMode="auto">
          <a:xfrm>
            <a:off x="7909661" y="4683016"/>
            <a:ext cx="309233"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endParaRPr lang="en-US" dirty="0"/>
          </a:p>
        </p:txBody>
      </p:sp>
      <p:grpSp>
        <p:nvGrpSpPr>
          <p:cNvPr id="80" name="Group 79"/>
          <p:cNvGrpSpPr/>
          <p:nvPr/>
        </p:nvGrpSpPr>
        <p:grpSpPr>
          <a:xfrm>
            <a:off x="2979981" y="4981575"/>
            <a:ext cx="500032" cy="295275"/>
            <a:chOff x="125600" y="2933700"/>
            <a:chExt cx="1984002" cy="1171576"/>
          </a:xfrm>
        </p:grpSpPr>
        <p:sp>
          <p:nvSpPr>
            <p:cNvPr id="76" name="Rectangle 75"/>
            <p:cNvSpPr/>
            <p:nvPr/>
          </p:nvSpPr>
          <p:spPr bwMode="auto">
            <a:xfrm>
              <a:off x="125600" y="2933700"/>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7" name="Rectangle 76"/>
            <p:cNvSpPr/>
            <p:nvPr/>
          </p:nvSpPr>
          <p:spPr bwMode="auto">
            <a:xfrm>
              <a:off x="295332" y="3066938"/>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Rectangle 77"/>
            <p:cNvSpPr/>
            <p:nvPr/>
          </p:nvSpPr>
          <p:spPr bwMode="auto">
            <a:xfrm>
              <a:off x="465064" y="3200176"/>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9" name="Rectangle 78"/>
            <p:cNvSpPr/>
            <p:nvPr/>
          </p:nvSpPr>
          <p:spPr bwMode="auto">
            <a:xfrm>
              <a:off x="634796" y="3333414"/>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82" name="Rectangle 75"/>
          <p:cNvSpPr/>
          <p:nvPr/>
        </p:nvSpPr>
        <p:spPr bwMode="auto">
          <a:xfrm>
            <a:off x="4456112" y="4981578"/>
            <a:ext cx="371698" cy="194535"/>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86" name="Group 85"/>
          <p:cNvGrpSpPr/>
          <p:nvPr/>
        </p:nvGrpSpPr>
        <p:grpSpPr>
          <a:xfrm>
            <a:off x="5980112" y="4981575"/>
            <a:ext cx="500032" cy="295275"/>
            <a:chOff x="125600" y="2933700"/>
            <a:chExt cx="1984002" cy="1171576"/>
          </a:xfrm>
        </p:grpSpPr>
        <p:sp>
          <p:nvSpPr>
            <p:cNvPr id="87" name="Rectangle 75"/>
            <p:cNvSpPr/>
            <p:nvPr/>
          </p:nvSpPr>
          <p:spPr bwMode="auto">
            <a:xfrm>
              <a:off x="125600" y="2933700"/>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8" name="Rectangle 76"/>
            <p:cNvSpPr/>
            <p:nvPr/>
          </p:nvSpPr>
          <p:spPr bwMode="auto">
            <a:xfrm>
              <a:off x="295332" y="3066938"/>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9" name="Rectangle 77"/>
            <p:cNvSpPr/>
            <p:nvPr/>
          </p:nvSpPr>
          <p:spPr bwMode="auto">
            <a:xfrm>
              <a:off x="465064" y="3200176"/>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0" name="Rectangle 78"/>
            <p:cNvSpPr/>
            <p:nvPr/>
          </p:nvSpPr>
          <p:spPr bwMode="auto">
            <a:xfrm>
              <a:off x="634796" y="3333414"/>
              <a:ext cx="1474806" cy="771862"/>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92" name="Rectangle 75"/>
          <p:cNvSpPr/>
          <p:nvPr/>
        </p:nvSpPr>
        <p:spPr bwMode="auto">
          <a:xfrm>
            <a:off x="7504112" y="4981578"/>
            <a:ext cx="371698" cy="194535"/>
          </a:xfrm>
          <a:prstGeom prst="round2DiagRect">
            <a:avLst/>
          </a:prstGeom>
          <a:solidFill>
            <a:schemeClr val="tx2"/>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6" name="Rectangle 95"/>
          <p:cNvSpPr/>
          <p:nvPr/>
        </p:nvSpPr>
        <p:spPr bwMode="auto">
          <a:xfrm>
            <a:off x="969963" y="1941512"/>
            <a:ext cx="1782762" cy="179228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Legend</a:t>
            </a:r>
          </a:p>
        </p:txBody>
      </p:sp>
      <p:sp>
        <p:nvSpPr>
          <p:cNvPr id="97" name="Rectangle 96"/>
          <p:cNvSpPr/>
          <p:nvPr/>
        </p:nvSpPr>
        <p:spPr>
          <a:xfrm>
            <a:off x="1679575" y="2581245"/>
            <a:ext cx="1004699" cy="338554"/>
          </a:xfrm>
          <a:prstGeom prst="rect">
            <a:avLst/>
          </a:prstGeom>
        </p:spPr>
        <p:txBody>
          <a:bodyPr wrap="none">
            <a:spAutoFit/>
          </a:bodyPr>
          <a:lstStyle/>
          <a:p>
            <a:pPr defTabSz="914099" fontAlgn="base">
              <a:spcBef>
                <a:spcPct val="0"/>
              </a:spcBef>
              <a:spcAft>
                <a:spcPct val="0"/>
              </a:spcAft>
            </a:pPr>
            <a:r>
              <a:rPr lang="en-US" sz="1600" smtClean="0">
                <a:gradFill>
                  <a:gsLst>
                    <a:gs pos="0">
                      <a:srgbClr val="FFFFFF"/>
                    </a:gs>
                    <a:gs pos="100000">
                      <a:srgbClr val="FFFFFF"/>
                    </a:gs>
                  </a:gsLst>
                  <a:lin ang="5400000" scaled="0"/>
                </a:gradFill>
              </a:rPr>
              <a:t> Partition</a:t>
            </a:r>
            <a:endParaRPr lang="en-US" sz="1600" dirty="0">
              <a:gradFill>
                <a:gsLst>
                  <a:gs pos="0">
                    <a:srgbClr val="FFFFFF"/>
                  </a:gs>
                  <a:gs pos="100000">
                    <a:srgbClr val="FFFFFF"/>
                  </a:gs>
                </a:gsLst>
                <a:lin ang="5400000" scaled="0"/>
              </a:gradFill>
            </a:endParaRPr>
          </a:p>
        </p:txBody>
      </p:sp>
      <p:sp>
        <p:nvSpPr>
          <p:cNvPr id="98" name="Rectangle 78"/>
          <p:cNvSpPr/>
          <p:nvPr/>
        </p:nvSpPr>
        <p:spPr bwMode="auto">
          <a:xfrm>
            <a:off x="1108065" y="2596290"/>
            <a:ext cx="535494" cy="280259"/>
          </a:xfrm>
          <a:prstGeom prst="round2Diag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9" name="Rectangle 98"/>
          <p:cNvSpPr/>
          <p:nvPr/>
        </p:nvSpPr>
        <p:spPr>
          <a:xfrm>
            <a:off x="1679575" y="3032955"/>
            <a:ext cx="757515" cy="584775"/>
          </a:xfrm>
          <a:prstGeom prst="rect">
            <a:avLst/>
          </a:prstGeom>
        </p:spPr>
        <p:txBody>
          <a:bodyPr wrap="none">
            <a:spAutoFit/>
          </a:bodyPr>
          <a:lstStyle/>
          <a:p>
            <a:pPr defTabSz="914099" fontAlgn="base">
              <a:spcBef>
                <a:spcPct val="0"/>
              </a:spcBef>
              <a:spcAft>
                <a:spcPct val="0"/>
              </a:spcAft>
            </a:pPr>
            <a:r>
              <a:rPr lang="en-US" sz="1600" dirty="0" smtClean="0">
                <a:gradFill>
                  <a:gsLst>
                    <a:gs pos="0">
                      <a:srgbClr val="FFFFFF"/>
                    </a:gs>
                    <a:gs pos="100000">
                      <a:srgbClr val="FFFFFF"/>
                    </a:gs>
                  </a:gsLst>
                  <a:lin ang="5400000" scaled="0"/>
                </a:gradFill>
              </a:rPr>
              <a:t>Server</a:t>
            </a:r>
          </a:p>
          <a:p>
            <a:pPr defTabSz="914099" fontAlgn="base">
              <a:spcBef>
                <a:spcPct val="0"/>
              </a:spcBef>
              <a:spcAft>
                <a:spcPct val="0"/>
              </a:spcAft>
            </a:pPr>
            <a:r>
              <a:rPr lang="en-US" sz="1600" dirty="0" smtClean="0">
                <a:gradFill>
                  <a:gsLst>
                    <a:gs pos="0">
                      <a:srgbClr val="FFFFFF"/>
                    </a:gs>
                    <a:gs pos="100000">
                      <a:srgbClr val="FFFFFF"/>
                    </a:gs>
                  </a:gsLst>
                  <a:lin ang="5400000" scaled="0"/>
                </a:gradFill>
              </a:rPr>
              <a:t>Load</a:t>
            </a:r>
            <a:endParaRPr lang="en-US" sz="1600" dirty="0">
              <a:gradFill>
                <a:gsLst>
                  <a:gs pos="0">
                    <a:srgbClr val="FFFFFF"/>
                  </a:gs>
                  <a:gs pos="100000">
                    <a:srgbClr val="FFFFFF"/>
                  </a:gs>
                </a:gsLst>
                <a:lin ang="5400000" scaled="0"/>
              </a:gradFill>
            </a:endParaRPr>
          </a:p>
        </p:txBody>
      </p:sp>
      <p:sp>
        <p:nvSpPr>
          <p:cNvPr id="101" name="Freeform 11"/>
          <p:cNvSpPr>
            <a:spLocks noEditPoints="1"/>
          </p:cNvSpPr>
          <p:nvPr/>
        </p:nvSpPr>
        <p:spPr bwMode="auto">
          <a:xfrm>
            <a:off x="1298325" y="3086101"/>
            <a:ext cx="309233" cy="295472"/>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bg1"/>
          </a:solidFill>
          <a:ln w="19050">
            <a:noFill/>
          </a:ln>
        </p:spPr>
        <p:txBody>
          <a:bodyPr vert="horz" wrap="square" lIns="121899" tIns="60949" rIns="121899" bIns="60949" numCol="1" anchor="t" anchorCtr="0" compatLnSpc="1">
            <a:prstTxWarp prst="textNoShape">
              <a:avLst/>
            </a:prstTxWarp>
          </a:bodyPr>
          <a:lstStyle/>
          <a:p>
            <a:endParaRPr lang="en-US" dirty="0"/>
          </a:p>
        </p:txBody>
      </p:sp>
      <p:sp>
        <p:nvSpPr>
          <p:cNvPr id="104" name="Rectangle 103"/>
          <p:cNvSpPr/>
          <p:nvPr/>
        </p:nvSpPr>
        <p:spPr>
          <a:xfrm>
            <a:off x="6094413" y="1556632"/>
            <a:ext cx="5473999" cy="535531"/>
          </a:xfrm>
          <a:prstGeom prst="rect">
            <a:avLst/>
          </a:prstGeom>
        </p:spPr>
        <p:txBody>
          <a:bodyPr wrap="none">
            <a:spAutoFit/>
          </a:bodyPr>
          <a:lstStyle/>
          <a:p>
            <a:pPr lvl="0" algn="ctr" defTabSz="1555620" fontAlgn="base">
              <a:lnSpc>
                <a:spcPct val="90000"/>
              </a:lnSpc>
              <a:spcBef>
                <a:spcPct val="0"/>
              </a:spcBef>
              <a:spcAft>
                <a:spcPct val="35000"/>
              </a:spcAft>
            </a:pPr>
            <a:r>
              <a:rPr lang="en-US" sz="3200" dirty="0">
                <a:solidFill>
                  <a:schemeClr val="tx1">
                    <a:alpha val="98824"/>
                  </a:schemeClr>
                </a:solidFill>
                <a:latin typeface="Segoe UI Light" pitchFamily="34" charset="0"/>
              </a:rPr>
              <a:t>3 Storage Layered Architecture</a:t>
            </a:r>
          </a:p>
        </p:txBody>
      </p:sp>
    </p:spTree>
    <p:extLst>
      <p:ext uri="{BB962C8B-B14F-4D97-AF65-F5344CB8AC3E}">
        <p14:creationId xmlns:p14="http://schemas.microsoft.com/office/powerpoint/2010/main" val="99327385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Scalability</a:t>
            </a:r>
            <a:endParaRPr lang="en-US" dirty="0"/>
          </a:p>
        </p:txBody>
      </p:sp>
      <p:sp>
        <p:nvSpPr>
          <p:cNvPr id="3" name="Text Placeholder 2"/>
          <p:cNvSpPr>
            <a:spLocks noGrp="1"/>
          </p:cNvSpPr>
          <p:nvPr>
            <p:ph type="body" sz="quarter" idx="10"/>
          </p:nvPr>
        </p:nvSpPr>
        <p:spPr>
          <a:xfrm>
            <a:off x="519113" y="1447799"/>
            <a:ext cx="11149013" cy="1745093"/>
          </a:xfrm>
        </p:spPr>
        <p:txBody>
          <a:bodyPr/>
          <a:lstStyle/>
          <a:p>
            <a:r>
              <a:rPr lang="en-US" sz="3800" dirty="0" smtClean="0"/>
              <a:t>Partition: Range of entities with same partition key value.</a:t>
            </a:r>
          </a:p>
          <a:p>
            <a:r>
              <a:rPr lang="en-US" sz="2400" dirty="0" smtClean="0">
                <a:latin typeface="+mn-lt"/>
              </a:rPr>
              <a:t>Partitions are fanned out based on load</a:t>
            </a:r>
          </a:p>
          <a:p>
            <a:r>
              <a:rPr lang="en-US" sz="2400" dirty="0" smtClean="0">
                <a:latin typeface="+mn-lt"/>
              </a:rPr>
              <a:t>They can be condensed when load decreases</a:t>
            </a:r>
          </a:p>
          <a:p>
            <a:r>
              <a:rPr lang="en-US" sz="2400" dirty="0" smtClean="0">
                <a:latin typeface="+mn-lt"/>
              </a:rPr>
              <a:t>Reads are load balanced against three replicas</a:t>
            </a:r>
            <a:endParaRPr lang="en-US" sz="2400" dirty="0">
              <a:latin typeface="+mn-lt"/>
            </a:endParaRPr>
          </a:p>
        </p:txBody>
      </p:sp>
      <p:sp>
        <p:nvSpPr>
          <p:cNvPr id="6" name="Rectangle 5"/>
          <p:cNvSpPr/>
          <p:nvPr/>
        </p:nvSpPr>
        <p:spPr bwMode="auto">
          <a:xfrm>
            <a:off x="2051984" y="4068082"/>
            <a:ext cx="2107979" cy="2390901"/>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121893" tIns="60947" rIns="121893" bIns="60947" numCol="1" rtlCol="0" anchor="t" anchorCtr="0" compatLnSpc="1">
            <a:prstTxWarp prst="textNoShape">
              <a:avLst/>
            </a:prstTxWarp>
          </a:bodyPr>
          <a:lstStyle/>
          <a:p>
            <a:pPr algn="ctr" defTabSz="1218585"/>
            <a:r>
              <a:rPr lang="en-US" sz="2100" dirty="0">
                <a:gradFill>
                  <a:gsLst>
                    <a:gs pos="0">
                      <a:srgbClr val="FFFFFF"/>
                    </a:gs>
                    <a:gs pos="100000">
                      <a:srgbClr val="FFFFFF"/>
                    </a:gs>
                  </a:gsLst>
                  <a:lin ang="5400000" scaled="0"/>
                </a:gradFill>
              </a:rPr>
              <a:t>Server 1</a:t>
            </a:r>
          </a:p>
        </p:txBody>
      </p:sp>
      <p:sp>
        <p:nvSpPr>
          <p:cNvPr id="7" name="Rectangle 6"/>
          <p:cNvSpPr/>
          <p:nvPr/>
        </p:nvSpPr>
        <p:spPr bwMode="auto">
          <a:xfrm>
            <a:off x="4914510" y="4068082"/>
            <a:ext cx="2107979" cy="2390901"/>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121893" tIns="60947" rIns="121893" bIns="60947" numCol="1" rtlCol="0" anchor="t" anchorCtr="0" compatLnSpc="1">
            <a:prstTxWarp prst="textNoShape">
              <a:avLst/>
            </a:prstTxWarp>
          </a:bodyPr>
          <a:lstStyle/>
          <a:p>
            <a:pPr algn="ctr" defTabSz="1218585"/>
            <a:r>
              <a:rPr lang="en-US" sz="2100" dirty="0">
                <a:gradFill>
                  <a:gsLst>
                    <a:gs pos="0">
                      <a:srgbClr val="FFFFFF"/>
                    </a:gs>
                    <a:gs pos="100000">
                      <a:srgbClr val="FFFFFF"/>
                    </a:gs>
                  </a:gsLst>
                  <a:lin ang="5400000" scaled="0"/>
                </a:gradFill>
              </a:rPr>
              <a:t>Server 2</a:t>
            </a:r>
          </a:p>
        </p:txBody>
      </p:sp>
      <p:sp>
        <p:nvSpPr>
          <p:cNvPr id="8" name="Rectangle 7"/>
          <p:cNvSpPr/>
          <p:nvPr/>
        </p:nvSpPr>
        <p:spPr bwMode="auto">
          <a:xfrm>
            <a:off x="7777037" y="4068082"/>
            <a:ext cx="2107979" cy="2390901"/>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121893" tIns="60947" rIns="121893" bIns="60947" numCol="1" rtlCol="0" anchor="t" anchorCtr="0" compatLnSpc="1">
            <a:prstTxWarp prst="textNoShape">
              <a:avLst/>
            </a:prstTxWarp>
          </a:bodyPr>
          <a:lstStyle/>
          <a:p>
            <a:pPr algn="ctr" defTabSz="1218585"/>
            <a:r>
              <a:rPr lang="en-US" sz="2100" dirty="0">
                <a:gradFill>
                  <a:gsLst>
                    <a:gs pos="0">
                      <a:srgbClr val="FFFFFF"/>
                    </a:gs>
                    <a:gs pos="100000">
                      <a:srgbClr val="FFFFFF"/>
                    </a:gs>
                  </a:gsLst>
                  <a:lin ang="5400000" scaled="0"/>
                </a:gradFill>
              </a:rPr>
              <a:t>Server 3</a:t>
            </a:r>
          </a:p>
        </p:txBody>
      </p:sp>
      <p:sp>
        <p:nvSpPr>
          <p:cNvPr id="9" name="Rectangle 8"/>
          <p:cNvSpPr/>
          <p:nvPr/>
        </p:nvSpPr>
        <p:spPr bwMode="auto">
          <a:xfrm>
            <a:off x="2369895" y="4741019"/>
            <a:ext cx="1472157" cy="348343"/>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r>
              <a:rPr lang="en-US" dirty="0" smtClean="0">
                <a:solidFill>
                  <a:schemeClr val="tx1">
                    <a:alpha val="99000"/>
                  </a:schemeClr>
                </a:solidFill>
              </a:rPr>
              <a:t>P1</a:t>
            </a:r>
          </a:p>
        </p:txBody>
      </p:sp>
      <p:sp>
        <p:nvSpPr>
          <p:cNvPr id="10" name="Rectangle 9"/>
          <p:cNvSpPr/>
          <p:nvPr/>
        </p:nvSpPr>
        <p:spPr bwMode="auto">
          <a:xfrm>
            <a:off x="2369894" y="5235824"/>
            <a:ext cx="1472157" cy="348343"/>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r>
              <a:rPr lang="en-US" dirty="0" smtClean="0">
                <a:solidFill>
                  <a:schemeClr val="tx1">
                    <a:alpha val="99000"/>
                  </a:schemeClr>
                </a:solidFill>
              </a:rPr>
              <a:t>P2</a:t>
            </a:r>
          </a:p>
        </p:txBody>
      </p:sp>
      <p:sp>
        <p:nvSpPr>
          <p:cNvPr id="11" name="Rectangle 10"/>
          <p:cNvSpPr/>
          <p:nvPr/>
        </p:nvSpPr>
        <p:spPr bwMode="auto">
          <a:xfrm>
            <a:off x="2369892" y="5730629"/>
            <a:ext cx="1472157" cy="348343"/>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a:r>
              <a:rPr lang="en-US" dirty="0" err="1" smtClean="0">
                <a:solidFill>
                  <a:schemeClr val="tx1">
                    <a:alpha val="99000"/>
                  </a:schemeClr>
                </a:solidFill>
              </a:rPr>
              <a:t>Pn</a:t>
            </a:r>
            <a:endParaRPr lang="en-US" dirty="0" smtClean="0">
              <a:solidFill>
                <a:schemeClr val="tx1">
                  <a:alpha val="99000"/>
                </a:schemeClr>
              </a:solidFill>
            </a:endParaRPr>
          </a:p>
        </p:txBody>
      </p:sp>
    </p:spTree>
    <p:extLst>
      <p:ext uri="{BB962C8B-B14F-4D97-AF65-F5344CB8AC3E}">
        <p14:creationId xmlns:p14="http://schemas.microsoft.com/office/powerpoint/2010/main" val="3306974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500" autoRev="1" fill="remove"/>
                                        <p:tgtEl>
                                          <p:spTgt spid="9"/>
                                        </p:tgtEl>
                                        <p:attrNameLst>
                                          <p:attrName>style.color</p:attrName>
                                        </p:attrNameLst>
                                      </p:cBhvr>
                                      <p:to>
                                        <a:srgbClr val="FFFF00"/>
                                      </p:to>
                                    </p:animClr>
                                    <p:animClr clrSpc="rgb" dir="cw">
                                      <p:cBhvr>
                                        <p:cTn id="7" dur="500" autoRev="1" fill="remove"/>
                                        <p:tgtEl>
                                          <p:spTgt spid="9"/>
                                        </p:tgtEl>
                                        <p:attrNameLst>
                                          <p:attrName>fillcolor</p:attrName>
                                        </p:attrNameLst>
                                      </p:cBhvr>
                                      <p:to>
                                        <a:srgbClr val="FFFF00"/>
                                      </p:to>
                                    </p:animClr>
                                    <p:set>
                                      <p:cBhvr>
                                        <p:cTn id="8" dur="500" autoRev="1" fill="remove"/>
                                        <p:tgtEl>
                                          <p:spTgt spid="9"/>
                                        </p:tgtEl>
                                        <p:attrNameLst>
                                          <p:attrName>fill.type</p:attrName>
                                        </p:attrNameLst>
                                      </p:cBhvr>
                                      <p:to>
                                        <p:strVal val="solid"/>
                                      </p:to>
                                    </p:set>
                                    <p:set>
                                      <p:cBhvr>
                                        <p:cTn id="9" dur="500" autoRev="1" fill="remove"/>
                                        <p:tgtEl>
                                          <p:spTgt spid="9"/>
                                        </p:tgtEl>
                                        <p:attrNameLst>
                                          <p:attrName>fill.on</p:attrName>
                                        </p:attrNameLst>
                                      </p:cBhvr>
                                      <p:to>
                                        <p:strVal val="true"/>
                                      </p:to>
                                    </p:set>
                                  </p:childTnLst>
                                </p:cTn>
                              </p:par>
                            </p:childTnLst>
                          </p:cTn>
                        </p:par>
                        <p:par>
                          <p:cTn id="10" fill="hold">
                            <p:stCondLst>
                              <p:cond delay="1000"/>
                            </p:stCondLst>
                            <p:childTnLst>
                              <p:par>
                                <p:cTn id="11" presetID="63" presetClass="path" presetSubtype="0" accel="50000" decel="50000" fill="hold" grpId="1" nodeType="afterEffect">
                                  <p:stCondLst>
                                    <p:cond delay="0"/>
                                  </p:stCondLst>
                                  <p:childTnLst>
                                    <p:animMotion origin="layout" path="M -1.38889E-6 4.06105E-6 L 0.23837 4.06105E-6 " pathEditMode="relative" rAng="0" ptsTypes="AA">
                                      <p:cBhvr>
                                        <p:cTn id="12" dur="2000" fill="hold"/>
                                        <p:tgtEl>
                                          <p:spTgt spid="9"/>
                                        </p:tgtEl>
                                        <p:attrNameLst>
                                          <p:attrName>ppt_x</p:attrName>
                                          <p:attrName>ppt_y</p:attrName>
                                        </p:attrNameLst>
                                      </p:cBhvr>
                                      <p:rCtr x="11910" y="0"/>
                                    </p:animMotion>
                                  </p:childTnLst>
                                </p:cTn>
                              </p:par>
                            </p:childTnLst>
                          </p:cTn>
                        </p:par>
                      </p:childTnLst>
                    </p:cTn>
                  </p:par>
                  <p:par>
                    <p:cTn id="13" fill="hold">
                      <p:stCondLst>
                        <p:cond delay="indefinite"/>
                      </p:stCondLst>
                      <p:childTnLst>
                        <p:par>
                          <p:cTn id="14" fill="hold">
                            <p:stCondLst>
                              <p:cond delay="0"/>
                            </p:stCondLst>
                            <p:childTnLst>
                              <p:par>
                                <p:cTn id="15" presetID="27" presetClass="emph" presetSubtype="0" fill="remove" grpId="0" nodeType="clickEffect">
                                  <p:stCondLst>
                                    <p:cond delay="0"/>
                                  </p:stCondLst>
                                  <p:childTnLst>
                                    <p:animClr clrSpc="rgb" dir="cw">
                                      <p:cBhvr override="childStyle">
                                        <p:cTn id="16" dur="500" autoRev="1" fill="remove"/>
                                        <p:tgtEl>
                                          <p:spTgt spid="10"/>
                                        </p:tgtEl>
                                        <p:attrNameLst>
                                          <p:attrName>style.color</p:attrName>
                                        </p:attrNameLst>
                                      </p:cBhvr>
                                      <p:to>
                                        <a:srgbClr val="FFFF00"/>
                                      </p:to>
                                    </p:animClr>
                                    <p:animClr clrSpc="rgb" dir="cw">
                                      <p:cBhvr>
                                        <p:cTn id="17" dur="500" autoRev="1" fill="remove"/>
                                        <p:tgtEl>
                                          <p:spTgt spid="10"/>
                                        </p:tgtEl>
                                        <p:attrNameLst>
                                          <p:attrName>fillcolor</p:attrName>
                                        </p:attrNameLst>
                                      </p:cBhvr>
                                      <p:to>
                                        <a:srgbClr val="FFFF00"/>
                                      </p:to>
                                    </p:animClr>
                                    <p:set>
                                      <p:cBhvr>
                                        <p:cTn id="18" dur="500" autoRev="1" fill="remove"/>
                                        <p:tgtEl>
                                          <p:spTgt spid="10"/>
                                        </p:tgtEl>
                                        <p:attrNameLst>
                                          <p:attrName>fill.type</p:attrName>
                                        </p:attrNameLst>
                                      </p:cBhvr>
                                      <p:to>
                                        <p:strVal val="solid"/>
                                      </p:to>
                                    </p:set>
                                    <p:set>
                                      <p:cBhvr>
                                        <p:cTn id="19" dur="500" autoRev="1" fill="remove"/>
                                        <p:tgtEl>
                                          <p:spTgt spid="10"/>
                                        </p:tgtEl>
                                        <p:attrNameLst>
                                          <p:attrName>fill.on</p:attrName>
                                        </p:attrNameLst>
                                      </p:cBhvr>
                                      <p:to>
                                        <p:strVal val="true"/>
                                      </p:to>
                                    </p:set>
                                  </p:childTnLst>
                                </p:cTn>
                              </p:par>
                            </p:childTnLst>
                          </p:cTn>
                        </p:par>
                        <p:par>
                          <p:cTn id="20" fill="hold">
                            <p:stCondLst>
                              <p:cond delay="1000"/>
                            </p:stCondLst>
                            <p:childTnLst>
                              <p:par>
                                <p:cTn id="21" presetID="63" presetClass="path" presetSubtype="0" accel="50000" decel="50000" fill="hold" grpId="1" nodeType="afterEffect">
                                  <p:stCondLst>
                                    <p:cond delay="0"/>
                                  </p:stCondLst>
                                  <p:childTnLst>
                                    <p:animMotion origin="layout" path="M -1.38889E-6 -2.49769E-6 L 0.46424 -0.00185 " pathEditMode="relative" rAng="0" ptsTypes="AA">
                                      <p:cBhvr>
                                        <p:cTn id="22" dur="2000" fill="hold"/>
                                        <p:tgtEl>
                                          <p:spTgt spid="10"/>
                                        </p:tgtEl>
                                        <p:attrNameLst>
                                          <p:attrName>ppt_x</p:attrName>
                                          <p:attrName>ppt_y</p:attrName>
                                        </p:attrNameLst>
                                      </p:cBhvr>
                                      <p:rCtr x="23212" y="-93"/>
                                    </p:animMotion>
                                  </p:childTnLst>
                                </p:cTn>
                              </p:par>
                            </p:childTnLst>
                          </p:cTn>
                        </p:par>
                      </p:childTnLst>
                    </p:cTn>
                  </p:par>
                  <p:par>
                    <p:cTn id="23" fill="hold">
                      <p:stCondLst>
                        <p:cond delay="indefinite"/>
                      </p:stCondLst>
                      <p:childTnLst>
                        <p:par>
                          <p:cTn id="24" fill="hold">
                            <p:stCondLst>
                              <p:cond delay="0"/>
                            </p:stCondLst>
                            <p:childTnLst>
                              <p:par>
                                <p:cTn id="25" presetID="27" presetClass="emph" presetSubtype="0" fill="remove" grpId="2" nodeType="clickEffect">
                                  <p:stCondLst>
                                    <p:cond delay="0"/>
                                  </p:stCondLst>
                                  <p:childTnLst>
                                    <p:animClr clrSpc="rgb" dir="cw">
                                      <p:cBhvr override="childStyle">
                                        <p:cTn id="26" dur="1000" autoRev="1" fill="remove"/>
                                        <p:tgtEl>
                                          <p:spTgt spid="9"/>
                                        </p:tgtEl>
                                        <p:attrNameLst>
                                          <p:attrName>style.color</p:attrName>
                                        </p:attrNameLst>
                                      </p:cBhvr>
                                      <p:to>
                                        <a:schemeClr val="tx2"/>
                                      </p:to>
                                    </p:animClr>
                                    <p:animClr clrSpc="rgb" dir="cw">
                                      <p:cBhvr>
                                        <p:cTn id="27" dur="1000" autoRev="1" fill="remove"/>
                                        <p:tgtEl>
                                          <p:spTgt spid="9"/>
                                        </p:tgtEl>
                                        <p:attrNameLst>
                                          <p:attrName>fillcolor</p:attrName>
                                        </p:attrNameLst>
                                      </p:cBhvr>
                                      <p:to>
                                        <a:schemeClr val="tx2"/>
                                      </p:to>
                                    </p:animClr>
                                    <p:set>
                                      <p:cBhvr>
                                        <p:cTn id="28" dur="1000" autoRev="1" fill="remove"/>
                                        <p:tgtEl>
                                          <p:spTgt spid="9"/>
                                        </p:tgtEl>
                                        <p:attrNameLst>
                                          <p:attrName>fill.type</p:attrName>
                                        </p:attrNameLst>
                                      </p:cBhvr>
                                      <p:to>
                                        <p:strVal val="solid"/>
                                      </p:to>
                                    </p:set>
                                    <p:set>
                                      <p:cBhvr>
                                        <p:cTn id="29" dur="1000" autoRev="1" fill="remove"/>
                                        <p:tgtEl>
                                          <p:spTgt spid="9"/>
                                        </p:tgtEl>
                                        <p:attrNameLst>
                                          <p:attrName>fill.on</p:attrName>
                                        </p:attrNameLst>
                                      </p:cBhvr>
                                      <p:to>
                                        <p:strVal val="true"/>
                                      </p:to>
                                    </p:set>
                                  </p:childTnLst>
                                </p:cTn>
                              </p:par>
                            </p:childTnLst>
                          </p:cTn>
                        </p:par>
                        <p:par>
                          <p:cTn id="30" fill="hold">
                            <p:stCondLst>
                              <p:cond delay="2000"/>
                            </p:stCondLst>
                            <p:childTnLst>
                              <p:par>
                                <p:cTn id="31" presetID="35" presetClass="path" presetSubtype="0" accel="50000" decel="50000" fill="hold" grpId="3" nodeType="afterEffect">
                                  <p:stCondLst>
                                    <p:cond delay="0"/>
                                  </p:stCondLst>
                                  <p:childTnLst>
                                    <p:animMotion origin="layout" path="M 0.23837 3.92229E-6 L -0.01163 3.92229E-6 " pathEditMode="relative" rAng="0" ptsTypes="AA">
                                      <p:cBhvr>
                                        <p:cTn id="32" dur="2000" fill="hold"/>
                                        <p:tgtEl>
                                          <p:spTgt spid="9"/>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10" grpId="0" animBg="1"/>
      <p:bldP spid="1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19114" y="1447799"/>
            <a:ext cx="5575300" cy="4567404"/>
          </a:xfrm>
        </p:spPr>
        <p:txBody>
          <a:bodyPr/>
          <a:lstStyle/>
          <a:p>
            <a:r>
              <a:rPr lang="en-US" dirty="0" err="1" smtClean="0"/>
              <a:t>PartitionKey</a:t>
            </a:r>
            <a:endParaRPr lang="en-US" dirty="0" smtClean="0"/>
          </a:p>
          <a:p>
            <a:pPr lvl="1"/>
            <a:r>
              <a:rPr lang="en-US" dirty="0" smtClean="0"/>
              <a:t>Unique identifier for the partition </a:t>
            </a:r>
            <a:br>
              <a:rPr lang="en-US" dirty="0" smtClean="0"/>
            </a:br>
            <a:r>
              <a:rPr lang="en-US" dirty="0" smtClean="0"/>
              <a:t>within a give table.</a:t>
            </a:r>
          </a:p>
          <a:p>
            <a:r>
              <a:rPr lang="en-US" dirty="0" err="1" smtClean="0"/>
              <a:t>RowKey</a:t>
            </a:r>
            <a:endParaRPr lang="en-US" dirty="0" smtClean="0"/>
          </a:p>
          <a:p>
            <a:pPr lvl="1"/>
            <a:r>
              <a:rPr lang="en-US" dirty="0" smtClean="0"/>
              <a:t>Unique Identifier for an entity </a:t>
            </a:r>
            <a:br>
              <a:rPr lang="en-US" dirty="0" smtClean="0"/>
            </a:br>
            <a:r>
              <a:rPr lang="en-US" dirty="0" smtClean="0"/>
              <a:t>within a given partition.</a:t>
            </a:r>
          </a:p>
          <a:p>
            <a:r>
              <a:rPr lang="en-US" dirty="0" smtClean="0"/>
              <a:t>Both Keys matter!</a:t>
            </a:r>
          </a:p>
          <a:p>
            <a:pPr lvl="1"/>
            <a:r>
              <a:rPr lang="en-US" dirty="0" smtClean="0"/>
              <a:t>Define Primary Key</a:t>
            </a:r>
          </a:p>
          <a:p>
            <a:pPr lvl="1"/>
            <a:r>
              <a:rPr lang="en-US" dirty="0" smtClean="0"/>
              <a:t>Forms a single clustered index</a:t>
            </a:r>
            <a:endParaRPr lang="en-US" dirty="0"/>
          </a:p>
        </p:txBody>
      </p:sp>
      <p:sp>
        <p:nvSpPr>
          <p:cNvPr id="2" name="Title 1"/>
          <p:cNvSpPr>
            <a:spLocks noGrp="1"/>
          </p:cNvSpPr>
          <p:nvPr>
            <p:ph type="title"/>
          </p:nvPr>
        </p:nvSpPr>
        <p:spPr/>
        <p:txBody>
          <a:bodyPr/>
          <a:lstStyle/>
          <a:p>
            <a:r>
              <a:rPr lang="en-US" dirty="0" smtClean="0"/>
              <a:t>Scalability</a:t>
            </a:r>
            <a:endParaRPr lang="en-US" dirty="0"/>
          </a:p>
        </p:txBody>
      </p:sp>
      <p:grpSp>
        <p:nvGrpSpPr>
          <p:cNvPr id="7" name="Group 6"/>
          <p:cNvGrpSpPr/>
          <p:nvPr/>
        </p:nvGrpSpPr>
        <p:grpSpPr>
          <a:xfrm>
            <a:off x="6450013" y="1437586"/>
            <a:ext cx="7437789" cy="5420414"/>
            <a:chOff x="6450013" y="1447800"/>
            <a:chExt cx="7437789" cy="5420414"/>
          </a:xfrm>
          <a:solidFill>
            <a:schemeClr val="accent2"/>
          </a:solidFill>
        </p:grpSpPr>
        <p:sp>
          <p:nvSpPr>
            <p:cNvPr id="5" name="Freeform 11"/>
            <p:cNvSpPr>
              <a:spLocks noEditPoints="1"/>
            </p:cNvSpPr>
            <p:nvPr/>
          </p:nvSpPr>
          <p:spPr bwMode="black">
            <a:xfrm>
              <a:off x="8476193" y="1458014"/>
              <a:ext cx="5411609" cy="5410200"/>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8" name="Rectangle 7"/>
            <p:cNvSpPr/>
            <p:nvPr/>
          </p:nvSpPr>
          <p:spPr>
            <a:xfrm>
              <a:off x="6450013" y="5038725"/>
              <a:ext cx="2657475" cy="1323439"/>
            </a:xfrm>
            <a:prstGeom prst="rect">
              <a:avLst/>
            </a:prstGeom>
            <a:noFill/>
          </p:spPr>
          <p:txBody>
            <a:bodyPr wrap="square">
              <a:spAutoFit/>
            </a:bodyPr>
            <a:lstStyle/>
            <a:p>
              <a:r>
                <a:rPr lang="en-US" sz="4000" dirty="0" smtClean="0">
                  <a:solidFill>
                    <a:schemeClr val="tx1">
                      <a:alpha val="99000"/>
                    </a:schemeClr>
                  </a:solidFill>
                  <a:latin typeface="+mj-lt"/>
                </a:rPr>
                <a:t>Slowest</a:t>
              </a:r>
            </a:p>
            <a:p>
              <a:r>
                <a:rPr lang="en-US" sz="2000" dirty="0">
                  <a:solidFill>
                    <a:schemeClr val="tx1">
                      <a:alpha val="99000"/>
                    </a:schemeClr>
                  </a:solidFill>
                </a:rPr>
                <a:t>No Partition Key</a:t>
              </a:r>
            </a:p>
            <a:p>
              <a:r>
                <a:rPr lang="en-US" sz="2000" dirty="0">
                  <a:solidFill>
                    <a:schemeClr val="tx1">
                      <a:alpha val="99000"/>
                    </a:schemeClr>
                  </a:solidFill>
                </a:rPr>
                <a:t>No Row </a:t>
              </a:r>
              <a:r>
                <a:rPr lang="en-US" sz="2000" dirty="0" smtClean="0">
                  <a:solidFill>
                    <a:schemeClr val="tx1">
                      <a:alpha val="99000"/>
                    </a:schemeClr>
                  </a:solidFill>
                </a:rPr>
                <a:t>Key</a:t>
              </a:r>
              <a:endParaRPr lang="en-US" sz="2000" dirty="0">
                <a:solidFill>
                  <a:schemeClr val="tx1">
                    <a:alpha val="99000"/>
                  </a:schemeClr>
                </a:solidFill>
              </a:endParaRPr>
            </a:p>
          </p:txBody>
        </p:sp>
        <p:sp>
          <p:nvSpPr>
            <p:cNvPr id="9" name="Rectangle 8"/>
            <p:cNvSpPr/>
            <p:nvPr/>
          </p:nvSpPr>
          <p:spPr>
            <a:xfrm>
              <a:off x="7146925" y="3300412"/>
              <a:ext cx="2657475" cy="1323439"/>
            </a:xfrm>
            <a:prstGeom prst="rect">
              <a:avLst/>
            </a:prstGeom>
            <a:noFill/>
          </p:spPr>
          <p:txBody>
            <a:bodyPr wrap="square">
              <a:spAutoFit/>
            </a:bodyPr>
            <a:lstStyle/>
            <a:p>
              <a:r>
                <a:rPr lang="en-US" sz="4000" dirty="0" smtClean="0">
                  <a:solidFill>
                    <a:schemeClr val="tx1">
                      <a:alpha val="99000"/>
                    </a:schemeClr>
                  </a:solidFill>
                  <a:latin typeface="+mj-lt"/>
                </a:rPr>
                <a:t>Slower</a:t>
              </a:r>
            </a:p>
            <a:p>
              <a:r>
                <a:rPr lang="en-US" sz="2000" dirty="0">
                  <a:solidFill>
                    <a:schemeClr val="tx1">
                      <a:alpha val="99000"/>
                    </a:schemeClr>
                  </a:solidFill>
                </a:rPr>
                <a:t>Only Partition Key</a:t>
              </a:r>
            </a:p>
            <a:p>
              <a:r>
                <a:rPr lang="en-US" sz="2000" dirty="0">
                  <a:solidFill>
                    <a:schemeClr val="tx1">
                      <a:alpha val="99000"/>
                    </a:schemeClr>
                  </a:solidFill>
                </a:rPr>
                <a:t>No Row Key</a:t>
              </a:r>
            </a:p>
          </p:txBody>
        </p:sp>
        <p:sp>
          <p:nvSpPr>
            <p:cNvPr id="10" name="Rectangle 9"/>
            <p:cNvSpPr/>
            <p:nvPr/>
          </p:nvSpPr>
          <p:spPr>
            <a:xfrm>
              <a:off x="8175625" y="1447800"/>
              <a:ext cx="2657475" cy="1323439"/>
            </a:xfrm>
            <a:prstGeom prst="rect">
              <a:avLst/>
            </a:prstGeom>
            <a:noFill/>
          </p:spPr>
          <p:txBody>
            <a:bodyPr wrap="square">
              <a:spAutoFit/>
            </a:bodyPr>
            <a:lstStyle/>
            <a:p>
              <a:r>
                <a:rPr lang="en-US" sz="4000" dirty="0" smtClean="0">
                  <a:solidFill>
                    <a:schemeClr val="tx1">
                      <a:alpha val="99000"/>
                    </a:schemeClr>
                  </a:solidFill>
                  <a:latin typeface="+mj-lt"/>
                </a:rPr>
                <a:t>Very Fast</a:t>
              </a:r>
            </a:p>
            <a:p>
              <a:r>
                <a:rPr lang="en-US" sz="2000" dirty="0">
                  <a:solidFill>
                    <a:schemeClr val="tx1">
                      <a:alpha val="99000"/>
                    </a:schemeClr>
                  </a:solidFill>
                </a:rPr>
                <a:t>Partition Key + </a:t>
              </a:r>
              <a:r>
                <a:rPr lang="en-US" sz="2000" dirty="0" smtClean="0">
                  <a:solidFill>
                    <a:schemeClr val="tx1">
                      <a:alpha val="99000"/>
                    </a:schemeClr>
                  </a:solidFill>
                </a:rPr>
                <a:t/>
              </a:r>
              <a:br>
                <a:rPr lang="en-US" sz="2000" dirty="0" smtClean="0">
                  <a:solidFill>
                    <a:schemeClr val="tx1">
                      <a:alpha val="99000"/>
                    </a:schemeClr>
                  </a:solidFill>
                </a:rPr>
              </a:br>
              <a:r>
                <a:rPr lang="en-US" sz="2000" dirty="0" smtClean="0">
                  <a:solidFill>
                    <a:schemeClr val="tx1">
                      <a:alpha val="99000"/>
                    </a:schemeClr>
                  </a:solidFill>
                </a:rPr>
                <a:t>Row </a:t>
              </a:r>
              <a:r>
                <a:rPr lang="en-US" sz="2000" dirty="0">
                  <a:solidFill>
                    <a:schemeClr val="tx1">
                      <a:alpha val="99000"/>
                    </a:schemeClr>
                  </a:solidFill>
                </a:rPr>
                <a:t>Key</a:t>
              </a:r>
            </a:p>
          </p:txBody>
        </p:sp>
      </p:grpSp>
    </p:spTree>
    <p:extLst>
      <p:ext uri="{BB962C8B-B14F-4D97-AF65-F5344CB8AC3E}">
        <p14:creationId xmlns:p14="http://schemas.microsoft.com/office/powerpoint/2010/main" val="123758498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p>
            <a:r>
              <a:rPr lang="en-US" dirty="0" err="1" smtClean="0"/>
              <a:t>Hadoop</a:t>
            </a:r>
            <a:r>
              <a:rPr lang="en-US" dirty="0" smtClean="0"/>
              <a:t> On Windows Azure</a:t>
            </a:r>
            <a:endParaRPr lang="en-US" dirty="0"/>
          </a:p>
        </p:txBody>
      </p:sp>
      <p:grpSp>
        <p:nvGrpSpPr>
          <p:cNvPr id="3" name="Group 2"/>
          <p:cNvGrpSpPr/>
          <p:nvPr/>
        </p:nvGrpSpPr>
        <p:grpSpPr>
          <a:xfrm>
            <a:off x="7423899" y="1943937"/>
            <a:ext cx="4209393" cy="3926951"/>
            <a:chOff x="7423899" y="1943937"/>
            <a:chExt cx="4209393" cy="3926951"/>
          </a:xfrm>
        </p:grpSpPr>
        <p:sp>
          <p:nvSpPr>
            <p:cNvPr id="20" name="Rectangle 19"/>
            <p:cNvSpPr/>
            <p:nvPr/>
          </p:nvSpPr>
          <p:spPr bwMode="auto">
            <a:xfrm>
              <a:off x="7423899" y="1943937"/>
              <a:ext cx="4209393" cy="392695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8195443" y="4950993"/>
              <a:ext cx="2666305" cy="400083"/>
            </a:xfrm>
            <a:prstGeom prst="rect">
              <a:avLst/>
            </a:prstGeom>
            <a:noFill/>
          </p:spPr>
          <p:txBody>
            <a:bodyPr wrap="square" lIns="121893" tIns="60947" rIns="121893" bIns="60947" rtlCol="0">
              <a:spAutoFit/>
            </a:bodyPr>
            <a:lstStyle/>
            <a:p>
              <a:pPr algn="ctr"/>
              <a:r>
                <a:rPr lang="en-US" sz="1800" dirty="0">
                  <a:solidFill>
                    <a:schemeClr val="tx1">
                      <a:alpha val="99000"/>
                    </a:schemeClr>
                  </a:solidFill>
                </a:rPr>
                <a:t>Azure Blob Storage</a:t>
              </a:r>
            </a:p>
          </p:txBody>
        </p:sp>
        <p:sp>
          <p:nvSpPr>
            <p:cNvPr id="22" name="Rectangle 21"/>
            <p:cNvSpPr/>
            <p:nvPr/>
          </p:nvSpPr>
          <p:spPr bwMode="auto">
            <a:xfrm>
              <a:off x="7688161" y="2856591"/>
              <a:ext cx="3680869" cy="134974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8483053" y="3748466"/>
              <a:ext cx="2133044" cy="400083"/>
            </a:xfrm>
            <a:prstGeom prst="rect">
              <a:avLst/>
            </a:prstGeom>
            <a:noFill/>
          </p:spPr>
          <p:txBody>
            <a:bodyPr wrap="square" lIns="121893" tIns="60947" rIns="121893" bIns="60947" rtlCol="0">
              <a:spAutoFit/>
            </a:bodyPr>
            <a:lstStyle/>
            <a:p>
              <a:pPr algn="ctr"/>
              <a:r>
                <a:rPr lang="en-US" sz="1800" dirty="0">
                  <a:solidFill>
                    <a:schemeClr val="bg1">
                      <a:alpha val="99000"/>
                    </a:schemeClr>
                  </a:solidFill>
                </a:rPr>
                <a:t>Hadoop Cluster</a:t>
              </a:r>
            </a:p>
          </p:txBody>
        </p:sp>
        <p:grpSp>
          <p:nvGrpSpPr>
            <p:cNvPr id="24" name="Group 23"/>
            <p:cNvGrpSpPr/>
            <p:nvPr/>
          </p:nvGrpSpPr>
          <p:grpSpPr>
            <a:xfrm>
              <a:off x="8686396" y="3052595"/>
              <a:ext cx="1692863" cy="594928"/>
              <a:chOff x="2646415" y="3987687"/>
              <a:chExt cx="911541" cy="321023"/>
            </a:xfrm>
          </p:grpSpPr>
          <p:pic>
            <p:nvPicPr>
              <p:cNvPr id="25" name="Picture 2" descr="\\MAGNUM\Projects\Microsoft\Cloud Power FY12\Design\ICONS_PNG\Next_Gen_Application.png"/>
              <p:cNvPicPr>
                <a:picLocks noChangeAspect="1" noChangeArrowheads="1"/>
              </p:cNvPicPr>
              <p:nvPr/>
            </p:nvPicPr>
            <p:blipFill rotWithShape="1">
              <a:blip r:embed="rId3" cstate="print">
                <a:lum bright="100000"/>
              </a:blip>
              <a:srcRect l="19532" t="33613" r="40558" b="35683"/>
              <a:stretch/>
            </p:blipFill>
            <p:spPr bwMode="auto">
              <a:xfrm>
                <a:off x="2646415" y="3987687"/>
                <a:ext cx="417282" cy="321023"/>
              </a:xfrm>
              <a:prstGeom prst="rect">
                <a:avLst/>
              </a:prstGeom>
              <a:noFill/>
            </p:spPr>
          </p:pic>
          <p:pic>
            <p:nvPicPr>
              <p:cNvPr id="26" name="Picture 2" descr="\\MAGNUM\Projects\Microsoft\Cloud Power FY12\Design\ICONS_PNG\Next_Gen_Application.png"/>
              <p:cNvPicPr>
                <a:picLocks noChangeAspect="1" noChangeArrowheads="1"/>
              </p:cNvPicPr>
              <p:nvPr/>
            </p:nvPicPr>
            <p:blipFill rotWithShape="1">
              <a:blip r:embed="rId3" cstate="print">
                <a:lum bright="100000"/>
              </a:blip>
              <a:srcRect l="19532" t="33613" r="40558" b="35683"/>
              <a:stretch/>
            </p:blipFill>
            <p:spPr bwMode="auto">
              <a:xfrm>
                <a:off x="3140674" y="3987687"/>
                <a:ext cx="417282" cy="321023"/>
              </a:xfrm>
              <a:prstGeom prst="rect">
                <a:avLst/>
              </a:prstGeom>
              <a:noFill/>
            </p:spPr>
          </p:pic>
        </p:grpSp>
        <p:sp>
          <p:nvSpPr>
            <p:cNvPr id="27" name="Freeform 26"/>
            <p:cNvSpPr>
              <a:spLocks noEditPoints="1"/>
            </p:cNvSpPr>
            <p:nvPr/>
          </p:nvSpPr>
          <p:spPr bwMode="auto">
            <a:xfrm>
              <a:off x="8866961" y="4312841"/>
              <a:ext cx="533810" cy="542371"/>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tx1"/>
            </a:solidFill>
            <a:ln>
              <a:noFill/>
            </a:ln>
          </p:spPr>
          <p:txBody>
            <a:bodyPr vert="horz" wrap="square" lIns="91436" tIns="45719" rIns="91436" bIns="45719"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8" name="Freeform 27"/>
            <p:cNvSpPr>
              <a:spLocks noEditPoints="1"/>
            </p:cNvSpPr>
            <p:nvPr/>
          </p:nvSpPr>
          <p:spPr bwMode="auto">
            <a:xfrm>
              <a:off x="9282670" y="4426509"/>
              <a:ext cx="533810" cy="542371"/>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tx1"/>
            </a:solidFill>
            <a:ln>
              <a:noFill/>
            </a:ln>
          </p:spPr>
          <p:txBody>
            <a:bodyPr vert="horz" wrap="square" lIns="91436" tIns="45719" rIns="91436" bIns="45719"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sp>
          <p:nvSpPr>
            <p:cNvPr id="29" name="Freeform 28"/>
            <p:cNvSpPr>
              <a:spLocks noEditPoints="1"/>
            </p:cNvSpPr>
            <p:nvPr/>
          </p:nvSpPr>
          <p:spPr bwMode="auto">
            <a:xfrm>
              <a:off x="9721778" y="4333192"/>
              <a:ext cx="533810" cy="542371"/>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tx1"/>
            </a:solidFill>
            <a:ln>
              <a:noFill/>
            </a:ln>
          </p:spPr>
          <p:txBody>
            <a:bodyPr vert="horz" wrap="square" lIns="91436" tIns="45719" rIns="91436" bIns="45719"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dirty="0"/>
            </a:p>
          </p:txBody>
        </p:sp>
        <p:pic>
          <p:nvPicPr>
            <p:cNvPr id="30" name="Picture 2" descr="\\MAGNUM\Projects\Microsoft\Cloud Power FY12\Design\ICONS_PNG\Next_Gen_Application.png"/>
            <p:cNvPicPr>
              <a:picLocks noChangeAspect="1" noChangeArrowheads="1"/>
            </p:cNvPicPr>
            <p:nvPr/>
          </p:nvPicPr>
          <p:blipFill rotWithShape="1">
            <a:blip r:embed="rId3" cstate="print">
              <a:lum bright="100000"/>
            </a:blip>
            <a:srcRect l="19532" t="33613" r="40558" b="35683"/>
            <a:stretch/>
          </p:blipFill>
          <p:spPr bwMode="auto">
            <a:xfrm>
              <a:off x="10519079" y="3052593"/>
              <a:ext cx="774953" cy="596187"/>
            </a:xfrm>
            <a:prstGeom prst="rect">
              <a:avLst/>
            </a:prstGeom>
            <a:noFill/>
          </p:spPr>
        </p:pic>
        <p:pic>
          <p:nvPicPr>
            <p:cNvPr id="31" name="Picture 2" descr="\\MAGNUM\Projects\Microsoft\Cloud Power FY12\Design\ICONS_PNG\Next_Gen_Application.png"/>
            <p:cNvPicPr>
              <a:picLocks noChangeAspect="1" noChangeArrowheads="1"/>
            </p:cNvPicPr>
            <p:nvPr/>
          </p:nvPicPr>
          <p:blipFill rotWithShape="1">
            <a:blip r:embed="rId3" cstate="print">
              <a:lum bright="100000"/>
            </a:blip>
            <a:srcRect l="19532" t="33613" r="40558" b="35683"/>
            <a:stretch/>
          </p:blipFill>
          <p:spPr bwMode="auto">
            <a:xfrm>
              <a:off x="7769328" y="3042737"/>
              <a:ext cx="774953" cy="596187"/>
            </a:xfrm>
            <a:prstGeom prst="rect">
              <a:avLst/>
            </a:prstGeom>
            <a:noFill/>
          </p:spPr>
        </p:pic>
      </p:grpSp>
      <p:sp>
        <p:nvSpPr>
          <p:cNvPr id="32" name="Text Placeholder 12"/>
          <p:cNvSpPr txBox="1">
            <a:spLocks/>
          </p:cNvSpPr>
          <p:nvPr/>
        </p:nvSpPr>
        <p:spPr>
          <a:xfrm>
            <a:off x="519113" y="2411618"/>
            <a:ext cx="6781801" cy="2991588"/>
          </a:xfrm>
          <a:prstGeom prst="rect">
            <a:avLst/>
          </a:prstGeom>
        </p:spPr>
        <p:txBody>
          <a:bodyPr/>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smtClean="0">
                <a:solidFill>
                  <a:schemeClr val="tx2">
                    <a:alpha val="99000"/>
                  </a:schemeClr>
                </a:solidFill>
              </a:rPr>
              <a:t>Unstructured Data Storage</a:t>
            </a:r>
          </a:p>
          <a:p>
            <a:pPr marL="0" indent="0">
              <a:buNone/>
            </a:pPr>
            <a:r>
              <a:rPr lang="en-US" sz="2400" spc="-51" dirty="0" smtClean="0">
                <a:gradFill>
                  <a:gsLst>
                    <a:gs pos="0">
                      <a:schemeClr val="tx1"/>
                    </a:gs>
                    <a:gs pos="100000">
                      <a:schemeClr val="tx1"/>
                    </a:gs>
                  </a:gsLst>
                  <a:lin ang="5400000" scaled="0"/>
                </a:gradFill>
                <a:latin typeface="+mn-lt"/>
              </a:rPr>
              <a:t>Managed service</a:t>
            </a:r>
            <a:endParaRPr lang="en-US" sz="2400" dirty="0" smtClean="0"/>
          </a:p>
          <a:p>
            <a:pPr marL="0" indent="0">
              <a:buNone/>
            </a:pPr>
            <a:r>
              <a:rPr lang="en-US" sz="2400" spc="-51" dirty="0" err="1">
                <a:gradFill>
                  <a:gsLst>
                    <a:gs pos="0">
                      <a:schemeClr val="tx1"/>
                    </a:gs>
                    <a:gs pos="100000">
                      <a:schemeClr val="tx1"/>
                    </a:gs>
                  </a:gsLst>
                  <a:lin ang="5400000" scaled="0"/>
                </a:gradFill>
                <a:latin typeface="+mn-lt"/>
              </a:rPr>
              <a:t>Javascript</a:t>
            </a:r>
            <a:r>
              <a:rPr lang="en-US" sz="2400" spc="-51" dirty="0">
                <a:gradFill>
                  <a:gsLst>
                    <a:gs pos="0">
                      <a:schemeClr val="tx1"/>
                    </a:gs>
                    <a:gs pos="100000">
                      <a:schemeClr val="tx1"/>
                    </a:gs>
                  </a:gsLst>
                  <a:lin ang="5400000" scaled="0"/>
                </a:gradFill>
                <a:latin typeface="+mn-lt"/>
              </a:rPr>
              <a:t> console simplifies development</a:t>
            </a:r>
          </a:p>
          <a:p>
            <a:pPr marL="0" indent="0">
              <a:buNone/>
            </a:pPr>
            <a:r>
              <a:rPr lang="en-US" sz="2400" spc="-51" dirty="0">
                <a:gradFill>
                  <a:gsLst>
                    <a:gs pos="0">
                      <a:schemeClr val="tx1"/>
                    </a:gs>
                    <a:gs pos="100000">
                      <a:schemeClr val="tx1"/>
                    </a:gs>
                  </a:gsLst>
                  <a:lin ang="5400000" scaled="0"/>
                </a:gradFill>
                <a:latin typeface="+mn-lt"/>
              </a:rPr>
              <a:t>Integrate data with Hive ODBC driver </a:t>
            </a:r>
          </a:p>
          <a:p>
            <a:pPr marL="0" indent="0">
              <a:buNone/>
            </a:pPr>
            <a:r>
              <a:rPr lang="en-US" sz="2400" spc="-51" dirty="0">
                <a:gradFill>
                  <a:gsLst>
                    <a:gs pos="0">
                      <a:schemeClr val="tx1"/>
                    </a:gs>
                    <a:gs pos="100000">
                      <a:schemeClr val="tx1"/>
                    </a:gs>
                  </a:gsLst>
                  <a:lin ang="5400000" scaled="0"/>
                </a:gradFill>
                <a:latin typeface="+mn-lt"/>
              </a:rPr>
              <a:t>Excel integration</a:t>
            </a:r>
          </a:p>
          <a:p>
            <a:pPr marL="0" indent="0">
              <a:buNone/>
            </a:pPr>
            <a:r>
              <a:rPr lang="en-US" sz="2400" spc="-51" dirty="0">
                <a:gradFill>
                  <a:gsLst>
                    <a:gs pos="0">
                      <a:schemeClr val="tx1"/>
                    </a:gs>
                    <a:gs pos="100000">
                      <a:schemeClr val="tx1"/>
                    </a:gs>
                  </a:gsLst>
                  <a:lin ang="5400000" scaled="0"/>
                </a:gradFill>
                <a:latin typeface="+mn-lt"/>
              </a:rPr>
              <a:t>Preview: M/R, HDFS, Hive, Pig, Streaming &amp; more</a:t>
            </a:r>
          </a:p>
          <a:p>
            <a:pPr marL="0" indent="0">
              <a:buNone/>
            </a:pPr>
            <a:endParaRPr lang="en-US" sz="2400" spc="-51" dirty="0">
              <a:gradFill>
                <a:gsLst>
                  <a:gs pos="0">
                    <a:schemeClr val="tx1"/>
                  </a:gs>
                  <a:gs pos="100000">
                    <a:schemeClr val="tx1"/>
                  </a:gs>
                </a:gsLst>
                <a:lin ang="5400000" scaled="0"/>
              </a:gradFill>
              <a:latin typeface="+mn-lt"/>
            </a:endParaRPr>
          </a:p>
        </p:txBody>
      </p:sp>
    </p:spTree>
    <p:extLst>
      <p:ext uri="{BB962C8B-B14F-4D97-AF65-F5344CB8AC3E}">
        <p14:creationId xmlns:p14="http://schemas.microsoft.com/office/powerpoint/2010/main" val="99577202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Text Placeholder 2"/>
          <p:cNvSpPr>
            <a:spLocks noGrp="1"/>
          </p:cNvSpPr>
          <p:nvPr>
            <p:ph type="body" sz="quarter" idx="10"/>
          </p:nvPr>
        </p:nvSpPr>
        <p:spPr>
          <a:xfrm>
            <a:off x="519113" y="1284027"/>
            <a:ext cx="11149013" cy="553998"/>
          </a:xfrm>
        </p:spPr>
        <p:txBody>
          <a:bodyPr/>
          <a:lstStyle/>
          <a:p>
            <a:pPr defTabSz="914287">
              <a:spcAft>
                <a:spcPts val="300"/>
              </a:spcAft>
            </a:pPr>
            <a:r>
              <a:rPr lang="en-US" dirty="0">
                <a:gradFill>
                  <a:gsLst>
                    <a:gs pos="0">
                      <a:schemeClr val="tx2"/>
                    </a:gs>
                    <a:gs pos="100000">
                      <a:schemeClr val="tx2"/>
                    </a:gs>
                  </a:gsLst>
                  <a:lin ang="5400000" scaled="0"/>
                </a:gradFill>
              </a:rPr>
              <a:t>Cloud services for the new world of </a:t>
            </a:r>
            <a:r>
              <a:rPr lang="en-US" dirty="0" smtClean="0">
                <a:gradFill>
                  <a:gsLst>
                    <a:gs pos="0">
                      <a:schemeClr val="tx2"/>
                    </a:gs>
                    <a:gs pos="100000">
                      <a:schemeClr val="tx2"/>
                    </a:gs>
                  </a:gsLst>
                  <a:lin ang="5400000" scaled="0"/>
                </a:gradFill>
              </a:rPr>
              <a:t>data</a:t>
            </a:r>
            <a:endParaRPr lang="en-US" dirty="0">
              <a:gradFill>
                <a:gsLst>
                  <a:gs pos="0">
                    <a:schemeClr val="tx2"/>
                  </a:gs>
                  <a:gs pos="100000">
                    <a:schemeClr val="tx2"/>
                  </a:gs>
                </a:gsLst>
                <a:lin ang="5400000" scaled="0"/>
              </a:gradFill>
            </a:endParaRPr>
          </a:p>
        </p:txBody>
      </p:sp>
      <p:sp>
        <p:nvSpPr>
          <p:cNvPr id="5" name="Rectangle 4"/>
          <p:cNvSpPr/>
          <p:nvPr/>
        </p:nvSpPr>
        <p:spPr bwMode="auto">
          <a:xfrm>
            <a:off x="462834" y="1971682"/>
            <a:ext cx="4209393" cy="42093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4887311" y="1971682"/>
            <a:ext cx="6780814" cy="9159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45720" bIns="45720" numCol="1" spcCol="0" rtlCol="0" fromWordArt="0" anchor="ctr" anchorCtr="0" forceAA="0" compatLnSpc="1">
            <a:prstTxWarp prst="textNoShape">
              <a:avLst/>
            </a:prstTxWarp>
            <a:noAutofit/>
          </a:bodyPr>
          <a:lstStyle/>
          <a:p>
            <a:pPr marL="3176"/>
            <a:r>
              <a:rPr lang="en-US" sz="2400" dirty="0">
                <a:solidFill>
                  <a:schemeClr val="bg1"/>
                </a:solidFill>
              </a:rPr>
              <a:t>Managed </a:t>
            </a:r>
            <a:r>
              <a:rPr lang="en-US" sz="2400" dirty="0" smtClean="0">
                <a:solidFill>
                  <a:schemeClr val="bg1"/>
                </a:solidFill>
              </a:rPr>
              <a:t>Services</a:t>
            </a:r>
            <a:endParaRPr lang="en-US" sz="2400" dirty="0">
              <a:solidFill>
                <a:schemeClr val="bg1"/>
              </a:solidFill>
            </a:endParaRPr>
          </a:p>
        </p:txBody>
      </p:sp>
      <p:sp>
        <p:nvSpPr>
          <p:cNvPr id="7" name="Rectangle 6"/>
          <p:cNvSpPr/>
          <p:nvPr/>
        </p:nvSpPr>
        <p:spPr bwMode="auto">
          <a:xfrm>
            <a:off x="4887305" y="3052301"/>
            <a:ext cx="6780815" cy="9159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45720" bIns="45720" numCol="1" spcCol="0" rtlCol="0" fromWordArt="0" anchor="ctr" anchorCtr="0" forceAA="0" compatLnSpc="1">
            <a:prstTxWarp prst="textNoShape">
              <a:avLst/>
            </a:prstTxWarp>
            <a:noAutofit/>
          </a:bodyPr>
          <a:lstStyle/>
          <a:p>
            <a:pPr marL="3176"/>
            <a:r>
              <a:rPr lang="en-US" sz="2400" dirty="0">
                <a:solidFill>
                  <a:schemeClr val="bg1"/>
                </a:solidFill>
              </a:rPr>
              <a:t>Breadth of data types and programming </a:t>
            </a:r>
            <a:r>
              <a:rPr lang="en-US" sz="2400" dirty="0" smtClean="0">
                <a:solidFill>
                  <a:schemeClr val="bg1"/>
                </a:solidFill>
              </a:rPr>
              <a:t>models</a:t>
            </a:r>
            <a:endParaRPr lang="en-US" sz="2400" dirty="0">
              <a:solidFill>
                <a:schemeClr val="bg1"/>
              </a:solidFill>
            </a:endParaRPr>
          </a:p>
        </p:txBody>
      </p:sp>
      <p:sp>
        <p:nvSpPr>
          <p:cNvPr id="8" name="Rectangle 7"/>
          <p:cNvSpPr/>
          <p:nvPr/>
        </p:nvSpPr>
        <p:spPr bwMode="auto">
          <a:xfrm>
            <a:off x="4887306" y="5265141"/>
            <a:ext cx="6780815" cy="9159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45720" bIns="45720" numCol="1" spcCol="0" rtlCol="0" fromWordArt="0" anchor="ctr" anchorCtr="0" forceAA="0" compatLnSpc="1">
            <a:prstTxWarp prst="textNoShape">
              <a:avLst/>
            </a:prstTxWarp>
            <a:noAutofit/>
          </a:bodyPr>
          <a:lstStyle/>
          <a:p>
            <a:pPr marL="3176"/>
            <a:r>
              <a:rPr lang="en-US" sz="2400" dirty="0">
                <a:solidFill>
                  <a:schemeClr val="bg1"/>
                </a:solidFill>
              </a:rPr>
              <a:t>Cloud on your terms</a:t>
            </a:r>
          </a:p>
        </p:txBody>
      </p:sp>
      <p:sp>
        <p:nvSpPr>
          <p:cNvPr id="9" name="Freeform 7"/>
          <p:cNvSpPr>
            <a:spLocks/>
          </p:cNvSpPr>
          <p:nvPr/>
        </p:nvSpPr>
        <p:spPr bwMode="auto">
          <a:xfrm>
            <a:off x="1310753" y="3405765"/>
            <a:ext cx="2513554" cy="13412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9"/>
          <p:cNvSpPr/>
          <p:nvPr/>
        </p:nvSpPr>
        <p:spPr bwMode="auto">
          <a:xfrm>
            <a:off x="4887310" y="4181689"/>
            <a:ext cx="6780815" cy="9159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45720" bIns="45720" numCol="1" spcCol="0" rtlCol="0" fromWordArt="0" anchor="ctr" anchorCtr="0" forceAA="0" compatLnSpc="1">
            <a:prstTxWarp prst="textNoShape">
              <a:avLst/>
            </a:prstTxWarp>
            <a:noAutofit/>
          </a:bodyPr>
          <a:lstStyle/>
          <a:p>
            <a:pPr marL="3176"/>
            <a:r>
              <a:rPr lang="en-US" sz="2400" dirty="0" smtClean="0">
                <a:solidFill>
                  <a:schemeClr val="bg1"/>
                </a:solidFill>
              </a:rPr>
              <a:t>Highly available and scalable</a:t>
            </a:r>
            <a:endParaRPr lang="en-US" sz="2400" dirty="0">
              <a:solidFill>
                <a:schemeClr val="bg1"/>
              </a:solidFill>
            </a:endParaRPr>
          </a:p>
        </p:txBody>
      </p:sp>
    </p:spTree>
    <p:extLst>
      <p:ext uri="{BB962C8B-B14F-4D97-AF65-F5344CB8AC3E}">
        <p14:creationId xmlns:p14="http://schemas.microsoft.com/office/powerpoint/2010/main" val="74541325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228600"/>
            <a:ext cx="11149013" cy="1329595"/>
          </a:xfrm>
        </p:spPr>
        <p:txBody>
          <a:bodyPr/>
          <a:lstStyle/>
          <a:p>
            <a:r>
              <a:rPr lang="en-US" sz="4800" dirty="0" smtClean="0"/>
              <a:t>SQL Database </a:t>
            </a:r>
            <a:r>
              <a:rPr lang="en-US" sz="4800" dirty="0"/>
              <a:t>Billing Rates (As of </a:t>
            </a:r>
            <a:r>
              <a:rPr lang="en-US" sz="4800" dirty="0" smtClean="0"/>
              <a:t>February 2012)</a:t>
            </a:r>
            <a:endParaRPr lang="en-US" dirty="0">
              <a:solidFill>
                <a:schemeClr val="accent2">
                  <a:alpha val="99000"/>
                </a:schemeClr>
              </a:solidFill>
              <a:cs typeface="Segoe UI" pitchFamily="34" charset="0"/>
            </a:endParaRPr>
          </a:p>
        </p:txBody>
      </p:sp>
      <p:pic>
        <p:nvPicPr>
          <p:cNvPr id="6"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8904" r="8656"/>
          <a:stretch/>
        </p:blipFill>
        <p:spPr>
          <a:xfrm>
            <a:off x="198921" y="1805627"/>
            <a:ext cx="3345104" cy="3043210"/>
          </a:xfrm>
          <a:prstGeom prst="rect">
            <a:avLst/>
          </a:prstGeom>
          <a:noFill/>
          <a:ln>
            <a:noFill/>
          </a:ln>
        </p:spPr>
      </p:pic>
      <p:sp>
        <p:nvSpPr>
          <p:cNvPr id="7" name="Content Placeholder 2"/>
          <p:cNvSpPr txBox="1">
            <a:spLocks/>
          </p:cNvSpPr>
          <p:nvPr/>
        </p:nvSpPr>
        <p:spPr>
          <a:xfrm>
            <a:off x="6337695" y="3489820"/>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Font typeface="Arial" pitchFamily="34" charset="0"/>
              <a:buNone/>
            </a:pPr>
            <a:endParaRPr lang="en-US" sz="1600" spc="-51" dirty="0"/>
          </a:p>
        </p:txBody>
      </p:sp>
      <p:graphicFrame>
        <p:nvGraphicFramePr>
          <p:cNvPr id="8" name="Content Placeholder 1"/>
          <p:cNvGraphicFramePr>
            <a:graphicFrameLocks/>
          </p:cNvGraphicFramePr>
          <p:nvPr>
            <p:extLst/>
          </p:nvPr>
        </p:nvGraphicFramePr>
        <p:xfrm>
          <a:off x="4515439" y="1447800"/>
          <a:ext cx="7152686" cy="2042022"/>
        </p:xfrm>
        <a:graphic>
          <a:graphicData uri="http://schemas.openxmlformats.org/drawingml/2006/table">
            <a:tbl>
              <a:tblPr firstRow="1" bandRow="1">
                <a:tableStyleId>{5C22544A-7EE6-4342-B048-85BDC9FD1C3A}</a:tableStyleId>
              </a:tblPr>
              <a:tblGrid>
                <a:gridCol w="2001784"/>
                <a:gridCol w="5150902"/>
              </a:tblGrid>
              <a:tr h="340337">
                <a:tc>
                  <a:txBody>
                    <a:bodyPr/>
                    <a:lstStyle/>
                    <a:p>
                      <a:r>
                        <a:rPr lang="en-US" sz="1400" dirty="0" smtClean="0"/>
                        <a:t>Database Size</a:t>
                      </a:r>
                      <a:endParaRPr lang="en-US" sz="1400" dirty="0"/>
                    </a:p>
                  </a:txBody>
                  <a:tcPr anchor="ct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400" dirty="0" smtClean="0"/>
                        <a:t>Price Per Database Per Month</a:t>
                      </a:r>
                      <a:endParaRPr lang="en-US" sz="1400" dirty="0"/>
                    </a:p>
                  </a:txBody>
                  <a:tcPr anchor="ct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r>
              <a:tr h="340337">
                <a:tc>
                  <a:txBody>
                    <a:bodyPr/>
                    <a:lstStyle/>
                    <a:p>
                      <a:r>
                        <a:rPr lang="en-US" sz="1400" dirty="0" smtClean="0"/>
                        <a:t>0</a:t>
                      </a:r>
                      <a:r>
                        <a:rPr lang="en-US" sz="1400" baseline="0" dirty="0" smtClean="0"/>
                        <a:t> to 100 MB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a:t>
                      </a:r>
                      <a:r>
                        <a:rPr lang="en-US" sz="1400" baseline="0" dirty="0" smtClean="0"/>
                        <a:t> $4.995</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381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100</a:t>
                      </a:r>
                      <a:r>
                        <a:rPr lang="en-US" sz="1400" baseline="0" dirty="0" smtClean="0"/>
                        <a:t> to 1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Flat $9.99</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1GB to 10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$9.99 for first</a:t>
                      </a:r>
                      <a:r>
                        <a:rPr lang="en-US" sz="1400" baseline="0" dirty="0" smtClean="0"/>
                        <a:t> GB, $3.99 per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10 GB to 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$45.954 for first 10 GB, $1.998 for</a:t>
                      </a:r>
                      <a:r>
                        <a:rPr lang="en-US" sz="1400" baseline="0" dirty="0" smtClean="0"/>
                        <a:t>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0337">
                <a:tc>
                  <a:txBody>
                    <a:bodyPr/>
                    <a:lstStyle/>
                    <a:p>
                      <a:r>
                        <a:rPr lang="en-US" sz="1400" dirty="0" smtClean="0"/>
                        <a:t>&gt; 50 GB to 150 GB</a:t>
                      </a:r>
                      <a:endParaRPr lang="en-US" sz="1400" dirty="0"/>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sz="1400" dirty="0" smtClean="0"/>
                        <a:t>$145.874 for first 50 GB, $0.999 for each additional GB</a:t>
                      </a:r>
                      <a:endParaRPr lang="en-US" sz="1400" dirty="0"/>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r>
            </a:tbl>
          </a:graphicData>
        </a:graphic>
      </p:graphicFrame>
      <p:sp>
        <p:nvSpPr>
          <p:cNvPr id="9" name="Content Placeholder 2"/>
          <p:cNvSpPr txBox="1">
            <a:spLocks/>
          </p:cNvSpPr>
          <p:nvPr/>
        </p:nvSpPr>
        <p:spPr>
          <a:xfrm>
            <a:off x="4515439" y="5059959"/>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Font typeface="Arial" pitchFamily="34" charset="0"/>
              <a:buNone/>
            </a:pPr>
            <a:r>
              <a:rPr lang="en-US" spc="-100" dirty="0" smtClean="0">
                <a:solidFill>
                  <a:srgbClr val="00AEEF">
                    <a:alpha val="99000"/>
                  </a:srgbClr>
                </a:solidFill>
                <a:latin typeface="Segoe UI Light" pitchFamily="34" charset="0"/>
              </a:rPr>
              <a:t>Data </a:t>
            </a:r>
            <a:r>
              <a:rPr lang="en-US" spc="-100" dirty="0">
                <a:solidFill>
                  <a:srgbClr val="00AEEF">
                    <a:alpha val="99000"/>
                  </a:srgbClr>
                </a:solidFill>
                <a:latin typeface="Segoe UI Light" pitchFamily="34" charset="0"/>
              </a:rPr>
              <a:t>Transfers</a:t>
            </a:r>
          </a:p>
          <a:p>
            <a:pPr marL="3175" lvl="1" indent="0" defTabSz="914325">
              <a:spcBef>
                <a:spcPts val="600"/>
              </a:spcBef>
              <a:buFont typeface="Arial" pitchFamily="34" charset="0"/>
              <a:buNone/>
            </a:pPr>
            <a:r>
              <a:rPr lang="en-US" sz="1600" spc="-51" dirty="0"/>
              <a:t>North America and Europe regions $</a:t>
            </a:r>
            <a:r>
              <a:rPr lang="en-US" sz="1600" spc="-51" dirty="0" smtClean="0"/>
              <a:t>0.05 </a:t>
            </a:r>
            <a:r>
              <a:rPr lang="en-US" sz="1600" spc="-51" dirty="0"/>
              <a:t>- $</a:t>
            </a:r>
            <a:r>
              <a:rPr lang="en-US" sz="1600" spc="-51" dirty="0" smtClean="0"/>
              <a:t>0.12 per GB outbound</a:t>
            </a:r>
            <a:endParaRPr lang="en-US" sz="1600" spc="-51" dirty="0"/>
          </a:p>
          <a:p>
            <a:pPr marL="3175" lvl="1" indent="0" defTabSz="914325">
              <a:spcBef>
                <a:spcPts val="600"/>
              </a:spcBef>
              <a:buFont typeface="Arial" pitchFamily="34" charset="0"/>
              <a:buNone/>
            </a:pPr>
            <a:r>
              <a:rPr lang="en-US" sz="1600" spc="-51" dirty="0"/>
              <a:t>Asia Pacific region $</a:t>
            </a:r>
            <a:r>
              <a:rPr lang="en-US" sz="1600" spc="-51" dirty="0" smtClean="0"/>
              <a:t>0.12 </a:t>
            </a:r>
            <a:r>
              <a:rPr lang="en-US" sz="1600" spc="-51" dirty="0"/>
              <a:t>- $</a:t>
            </a:r>
            <a:r>
              <a:rPr lang="en-US" sz="1600" spc="-51" dirty="0" smtClean="0"/>
              <a:t>0.19 per GB outbound</a:t>
            </a:r>
            <a:endParaRPr lang="en-US" sz="1600" spc="-51" dirty="0"/>
          </a:p>
          <a:p>
            <a:pPr marL="3175" lvl="1" indent="0" defTabSz="914325">
              <a:spcBef>
                <a:spcPts val="600"/>
              </a:spcBef>
              <a:buFont typeface="Arial" pitchFamily="34" charset="0"/>
              <a:buNone/>
            </a:pPr>
            <a:r>
              <a:rPr lang="en-US" sz="1600" spc="-51" dirty="0"/>
              <a:t>All inbound data transfers are at no charge.</a:t>
            </a:r>
          </a:p>
        </p:txBody>
      </p:sp>
      <p:sp>
        <p:nvSpPr>
          <p:cNvPr id="10" name="Content Placeholder 2"/>
          <p:cNvSpPr txBox="1">
            <a:spLocks/>
          </p:cNvSpPr>
          <p:nvPr/>
        </p:nvSpPr>
        <p:spPr>
          <a:xfrm>
            <a:off x="4515439" y="3727508"/>
            <a:ext cx="5573712" cy="1246380"/>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914325">
              <a:spcBef>
                <a:spcPts val="0"/>
              </a:spcBef>
              <a:spcAft>
                <a:spcPts val="300"/>
              </a:spcAft>
              <a:buFont typeface="Arial" pitchFamily="34" charset="0"/>
              <a:buNone/>
            </a:pPr>
            <a:r>
              <a:rPr lang="en-US" sz="1600" spc="-51" dirty="0" smtClean="0"/>
              <a:t>Based on graduated rate based on database size</a:t>
            </a:r>
          </a:p>
          <a:p>
            <a:pPr marL="3175" indent="0" defTabSz="914325">
              <a:spcBef>
                <a:spcPts val="0"/>
              </a:spcBef>
              <a:spcAft>
                <a:spcPts val="300"/>
              </a:spcAft>
              <a:buFont typeface="Arial" pitchFamily="34" charset="0"/>
              <a:buNone/>
            </a:pPr>
            <a:r>
              <a:rPr lang="en-US" sz="1600" spc="-51" dirty="0" smtClean="0"/>
              <a:t>Charged at monthly rate per database</a:t>
            </a:r>
          </a:p>
          <a:p>
            <a:pPr marL="3175" lvl="1" indent="0" defTabSz="914325">
              <a:spcBef>
                <a:spcPts val="600"/>
              </a:spcBef>
              <a:buFont typeface="Arial" pitchFamily="34" charset="0"/>
              <a:buNone/>
            </a:pPr>
            <a:r>
              <a:rPr lang="en-US" sz="1600" spc="-51" dirty="0" smtClean="0"/>
              <a:t>Amortized over month -&gt; calculated on daily basis</a:t>
            </a:r>
          </a:p>
          <a:p>
            <a:pPr marL="3175" lvl="1" indent="0" defTabSz="914325">
              <a:spcBef>
                <a:spcPts val="600"/>
              </a:spcBef>
              <a:buFont typeface="Arial" pitchFamily="34" charset="0"/>
              <a:buNone/>
            </a:pPr>
            <a:r>
              <a:rPr lang="en-US" sz="1600" spc="-51" dirty="0" smtClean="0"/>
              <a:t>No Transaction Charges</a:t>
            </a:r>
            <a:endParaRPr lang="en-US" sz="1600" spc="-51" dirty="0"/>
          </a:p>
        </p:txBody>
      </p:sp>
    </p:spTree>
    <p:extLst>
      <p:ext uri="{BB962C8B-B14F-4D97-AF65-F5344CB8AC3E}">
        <p14:creationId xmlns:p14="http://schemas.microsoft.com/office/powerpoint/2010/main" val="308259875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r>
              <a:rPr lang="en-US" smtClean="0"/>
              <a:t>Architecture</a:t>
            </a:r>
            <a:endParaRPr lang="en-US" dirty="0"/>
          </a:p>
        </p:txBody>
      </p:sp>
      <p:sp>
        <p:nvSpPr>
          <p:cNvPr id="4" name="Rectangle 3"/>
          <p:cNvSpPr/>
          <p:nvPr/>
        </p:nvSpPr>
        <p:spPr>
          <a:xfrm>
            <a:off x="6666819" y="163003"/>
            <a:ext cx="1732049" cy="509267"/>
          </a:xfrm>
          <a:prstGeom prst="rect">
            <a:avLst/>
          </a:prstGeom>
          <a:ln>
            <a:noFill/>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r>
              <a:rPr lang="en-US" sz="1600" dirty="0">
                <a:solidFill>
                  <a:schemeClr val="bg1">
                    <a:alpha val="99000"/>
                  </a:schemeClr>
                </a:solidFill>
              </a:rPr>
              <a:t>Applications</a:t>
            </a:r>
          </a:p>
        </p:txBody>
      </p:sp>
      <p:sp>
        <p:nvSpPr>
          <p:cNvPr id="5" name="Rectangle 4"/>
          <p:cNvSpPr/>
          <p:nvPr/>
        </p:nvSpPr>
        <p:spPr>
          <a:xfrm>
            <a:off x="8805164" y="163003"/>
            <a:ext cx="1732049" cy="509267"/>
          </a:xfrm>
          <a:prstGeom prst="rect">
            <a:avLst/>
          </a:prstGeom>
          <a:ln>
            <a:noFill/>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r>
              <a:rPr lang="en-US" dirty="0" smtClean="0">
                <a:solidFill>
                  <a:schemeClr val="bg1">
                    <a:alpha val="99000"/>
                  </a:schemeClr>
                </a:solidFill>
              </a:rPr>
              <a:t>Tools</a:t>
            </a:r>
            <a:endParaRPr lang="en-US" dirty="0">
              <a:solidFill>
                <a:schemeClr val="bg1">
                  <a:alpha val="99000"/>
                </a:schemeClr>
              </a:solidFill>
            </a:endParaRPr>
          </a:p>
        </p:txBody>
      </p:sp>
      <p:sp>
        <p:nvSpPr>
          <p:cNvPr id="6" name="Rectangle 5"/>
          <p:cNvSpPr/>
          <p:nvPr/>
        </p:nvSpPr>
        <p:spPr>
          <a:xfrm>
            <a:off x="6666819" y="836103"/>
            <a:ext cx="1732049" cy="509267"/>
          </a:xfrm>
          <a:prstGeom prst="rect">
            <a:avLst/>
          </a:prstGeom>
          <a:ln>
            <a:noFill/>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r>
              <a:rPr lang="en-US" dirty="0" smtClean="0">
                <a:solidFill>
                  <a:schemeClr val="bg1">
                    <a:alpha val="99000"/>
                  </a:schemeClr>
                </a:solidFill>
              </a:rPr>
              <a:t>ODBC</a:t>
            </a:r>
            <a:endParaRPr lang="en-US" dirty="0">
              <a:solidFill>
                <a:schemeClr val="bg1">
                  <a:alpha val="99000"/>
                </a:schemeClr>
              </a:solidFill>
            </a:endParaRPr>
          </a:p>
        </p:txBody>
      </p:sp>
      <p:sp>
        <p:nvSpPr>
          <p:cNvPr id="7" name="Rectangle 6"/>
          <p:cNvSpPr/>
          <p:nvPr/>
        </p:nvSpPr>
        <p:spPr>
          <a:xfrm>
            <a:off x="8799864" y="836103"/>
            <a:ext cx="1732049" cy="509267"/>
          </a:xfrm>
          <a:prstGeom prst="rect">
            <a:avLst/>
          </a:prstGeom>
          <a:ln>
            <a:noFill/>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r>
              <a:rPr lang="en-US" dirty="0" smtClean="0">
                <a:solidFill>
                  <a:schemeClr val="bg1">
                    <a:alpha val="99000"/>
                  </a:schemeClr>
                </a:solidFill>
              </a:rPr>
              <a:t>ADO.NET</a:t>
            </a:r>
            <a:endParaRPr lang="en-US" dirty="0">
              <a:solidFill>
                <a:schemeClr val="bg1">
                  <a:alpha val="99000"/>
                </a:schemeClr>
              </a:solidFill>
            </a:endParaRPr>
          </a:p>
        </p:txBody>
      </p:sp>
      <p:sp>
        <p:nvSpPr>
          <p:cNvPr id="8" name="Rectangle 7"/>
          <p:cNvSpPr/>
          <p:nvPr/>
        </p:nvSpPr>
        <p:spPr>
          <a:xfrm>
            <a:off x="6667702" y="1509202"/>
            <a:ext cx="3864212" cy="471999"/>
          </a:xfrm>
          <a:prstGeom prst="rect">
            <a:avLst/>
          </a:prstGeom>
          <a:ln>
            <a:noFill/>
          </a:ln>
        </p:spPr>
        <p:style>
          <a:lnRef idx="1">
            <a:schemeClr val="dk1"/>
          </a:lnRef>
          <a:fillRef idx="2">
            <a:schemeClr val="dk1"/>
          </a:fillRef>
          <a:effectRef idx="1">
            <a:schemeClr val="dk1"/>
          </a:effectRef>
          <a:fontRef idx="minor">
            <a:schemeClr val="dk1"/>
          </a:fontRef>
        </p:style>
        <p:txBody>
          <a:bodyPr lIns="91436" tIns="45719" rIns="91436" bIns="45719" rtlCol="0" anchor="ctr"/>
          <a:lstStyle/>
          <a:p>
            <a:pPr algn="ctr"/>
            <a:r>
              <a:rPr lang="en-US" dirty="0" smtClean="0">
                <a:solidFill>
                  <a:schemeClr val="bg1">
                    <a:alpha val="99000"/>
                  </a:schemeClr>
                </a:solidFill>
              </a:rPr>
              <a:t>TDS</a:t>
            </a:r>
            <a:endParaRPr lang="en-US" dirty="0">
              <a:solidFill>
                <a:schemeClr val="bg1">
                  <a:alpha val="99000"/>
                </a:schemeClr>
              </a:solidFill>
            </a:endParaRPr>
          </a:p>
        </p:txBody>
      </p:sp>
      <p:sp>
        <p:nvSpPr>
          <p:cNvPr id="10" name="Rectangle 9"/>
          <p:cNvSpPr/>
          <p:nvPr/>
        </p:nvSpPr>
        <p:spPr>
          <a:xfrm>
            <a:off x="6667703" y="2145087"/>
            <a:ext cx="3871528" cy="1283915"/>
          </a:xfrm>
          <a:prstGeom prst="rect">
            <a:avLst/>
          </a:prstGeom>
          <a:solidFill>
            <a:schemeClr val="tx1">
              <a:lumMod val="40000"/>
              <a:lumOff val="60000"/>
            </a:schemeClr>
          </a:solidFill>
          <a:ln>
            <a:noFill/>
          </a:ln>
        </p:spPr>
        <p:style>
          <a:lnRef idx="1">
            <a:schemeClr val="accent2"/>
          </a:lnRef>
          <a:fillRef idx="3">
            <a:schemeClr val="accent2"/>
          </a:fillRef>
          <a:effectRef idx="2">
            <a:schemeClr val="accent2"/>
          </a:effectRef>
          <a:fontRef idx="minor">
            <a:schemeClr val="lt1"/>
          </a:fontRef>
        </p:style>
        <p:txBody>
          <a:bodyPr lIns="121899" tIns="60949" rIns="121899" bIns="60949" rtlCol="0" anchor="t"/>
          <a:lstStyle/>
          <a:p>
            <a:pPr algn="ctr"/>
            <a:endParaRPr lang="en-US" dirty="0"/>
          </a:p>
        </p:txBody>
      </p:sp>
      <p:sp>
        <p:nvSpPr>
          <p:cNvPr id="11" name="Rectangle 10"/>
          <p:cNvSpPr/>
          <p:nvPr/>
        </p:nvSpPr>
        <p:spPr>
          <a:xfrm>
            <a:off x="6856214" y="2247907"/>
            <a:ext cx="3498726" cy="279400"/>
          </a:xfrm>
          <a:prstGeom prst="rect">
            <a:avLst/>
          </a:prstGeom>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r>
              <a:rPr lang="en-US" sz="1500" dirty="0">
                <a:solidFill>
                  <a:schemeClr val="bg1">
                    <a:alpha val="99000"/>
                  </a:schemeClr>
                </a:solidFill>
              </a:rPr>
              <a:t>Connection Routing</a:t>
            </a:r>
          </a:p>
        </p:txBody>
      </p:sp>
      <p:sp>
        <p:nvSpPr>
          <p:cNvPr id="35" name="Rectangle 34"/>
          <p:cNvSpPr/>
          <p:nvPr/>
        </p:nvSpPr>
        <p:spPr>
          <a:xfrm>
            <a:off x="6863531" y="2628904"/>
            <a:ext cx="3498726" cy="279400"/>
          </a:xfrm>
          <a:prstGeom prst="rect">
            <a:avLst/>
          </a:prstGeom>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r>
              <a:rPr lang="en-US" sz="1500" dirty="0">
                <a:solidFill>
                  <a:schemeClr val="bg1">
                    <a:alpha val="99000"/>
                  </a:schemeClr>
                </a:solidFill>
              </a:rPr>
              <a:t>Billing</a:t>
            </a:r>
          </a:p>
        </p:txBody>
      </p:sp>
      <p:sp>
        <p:nvSpPr>
          <p:cNvPr id="36" name="Rectangle 35"/>
          <p:cNvSpPr/>
          <p:nvPr/>
        </p:nvSpPr>
        <p:spPr>
          <a:xfrm>
            <a:off x="6856214" y="3009904"/>
            <a:ext cx="3498726" cy="279400"/>
          </a:xfrm>
          <a:prstGeom prst="rect">
            <a:avLst/>
          </a:prstGeom>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r>
              <a:rPr lang="en-US" sz="1500" dirty="0">
                <a:solidFill>
                  <a:schemeClr val="bg1">
                    <a:alpha val="99000"/>
                  </a:schemeClr>
                </a:solidFill>
              </a:rPr>
              <a:t>Provisioning</a:t>
            </a:r>
          </a:p>
        </p:txBody>
      </p:sp>
      <p:sp>
        <p:nvSpPr>
          <p:cNvPr id="32" name="Rectangle 31"/>
          <p:cNvSpPr/>
          <p:nvPr/>
        </p:nvSpPr>
        <p:spPr>
          <a:xfrm>
            <a:off x="6656221" y="3557439"/>
            <a:ext cx="1164942" cy="2665563"/>
          </a:xfrm>
          <a:prstGeom prst="rect">
            <a:avLst/>
          </a:prstGeom>
          <a:solidFill>
            <a:schemeClr val="accent6"/>
          </a:solidFill>
          <a:ln>
            <a:noFill/>
          </a:ln>
        </p:spPr>
        <p:style>
          <a:lnRef idx="1">
            <a:schemeClr val="accent3"/>
          </a:lnRef>
          <a:fillRef idx="3">
            <a:schemeClr val="accent3"/>
          </a:fillRef>
          <a:effectRef idx="2">
            <a:schemeClr val="accent3"/>
          </a:effectRef>
          <a:fontRef idx="minor">
            <a:schemeClr val="lt1"/>
          </a:fontRef>
        </p:style>
        <p:txBody>
          <a:bodyPr lIns="91436" tIns="45719" rIns="91436" bIns="45719" rtlCol="0" anchor="b"/>
          <a:lstStyle/>
          <a:p>
            <a:pPr algn="ctr"/>
            <a:r>
              <a:rPr lang="en-US" dirty="0" smtClean="0">
                <a:solidFill>
                  <a:schemeClr val="bg1">
                    <a:alpha val="99000"/>
                  </a:schemeClr>
                </a:solidFill>
              </a:rPr>
              <a:t>Server</a:t>
            </a:r>
            <a:endParaRPr lang="en-US" dirty="0">
              <a:solidFill>
                <a:schemeClr val="bg1">
                  <a:alpha val="99000"/>
                </a:schemeClr>
              </a:solidFill>
            </a:endParaRPr>
          </a:p>
        </p:txBody>
      </p:sp>
      <p:sp>
        <p:nvSpPr>
          <p:cNvPr id="33" name="Rectangle 32"/>
          <p:cNvSpPr/>
          <p:nvPr/>
        </p:nvSpPr>
        <p:spPr>
          <a:xfrm>
            <a:off x="6765413" y="3675718"/>
            <a:ext cx="954177" cy="667683"/>
          </a:xfrm>
          <a:prstGeom prst="rect">
            <a:avLst/>
          </a:prstGeom>
          <a:solidFill>
            <a:schemeClr val="accent4"/>
          </a:solidFill>
          <a:ln>
            <a:noFill/>
          </a:ln>
        </p:spPr>
        <p:style>
          <a:lnRef idx="1">
            <a:schemeClr val="accent4"/>
          </a:lnRef>
          <a:fillRef idx="3">
            <a:schemeClr val="accent4"/>
          </a:fillRef>
          <a:effectRef idx="2">
            <a:schemeClr val="accent4"/>
          </a:effectRef>
          <a:fontRef idx="minor">
            <a:schemeClr val="lt1"/>
          </a:fontRef>
        </p:style>
        <p:txBody>
          <a:bodyPr lIns="91436" tIns="45719" rIns="91436" bIns="45719" rtlCol="0" anchor="ctr"/>
          <a:lstStyle/>
          <a:p>
            <a:pPr algn="ctr"/>
            <a:r>
              <a:rPr lang="en-US" sz="1500" dirty="0">
                <a:solidFill>
                  <a:schemeClr val="bg1">
                    <a:alpha val="99000"/>
                  </a:schemeClr>
                </a:solidFill>
              </a:rPr>
              <a:t>SQL Server</a:t>
            </a:r>
          </a:p>
        </p:txBody>
      </p:sp>
      <p:sp>
        <p:nvSpPr>
          <p:cNvPr id="34" name="Rectangle 33"/>
          <p:cNvSpPr/>
          <p:nvPr/>
        </p:nvSpPr>
        <p:spPr>
          <a:xfrm>
            <a:off x="6765411" y="4434556"/>
            <a:ext cx="954178" cy="667683"/>
          </a:xfrm>
          <a:prstGeom prst="rect">
            <a:avLst/>
          </a:prstGeom>
          <a:solidFill>
            <a:schemeClr val="accent4"/>
          </a:solidFill>
          <a:ln>
            <a:noFill/>
          </a:ln>
        </p:spPr>
        <p:style>
          <a:lnRef idx="1">
            <a:schemeClr val="accent4"/>
          </a:lnRef>
          <a:fillRef idx="3">
            <a:schemeClr val="accent4"/>
          </a:fillRef>
          <a:effectRef idx="2">
            <a:schemeClr val="accent4"/>
          </a:effectRef>
          <a:fontRef idx="minor">
            <a:schemeClr val="lt1"/>
          </a:fontRef>
        </p:style>
        <p:txBody>
          <a:bodyPr lIns="91436" tIns="45719" rIns="91436" bIns="45719" rtlCol="0" anchor="ctr"/>
          <a:lstStyle/>
          <a:p>
            <a:pPr algn="ctr"/>
            <a:r>
              <a:rPr lang="en-US" sz="1500" dirty="0">
                <a:solidFill>
                  <a:schemeClr val="bg1">
                    <a:alpha val="99000"/>
                  </a:schemeClr>
                </a:solidFill>
              </a:rPr>
              <a:t>SQL Fabric</a:t>
            </a:r>
          </a:p>
        </p:txBody>
      </p:sp>
      <p:sp>
        <p:nvSpPr>
          <p:cNvPr id="30" name="Content Placeholder 2"/>
          <p:cNvSpPr txBox="1">
            <a:spLocks/>
          </p:cNvSpPr>
          <p:nvPr/>
        </p:nvSpPr>
        <p:spPr>
          <a:xfrm>
            <a:off x="519112" y="1892499"/>
            <a:ext cx="5573712" cy="710816"/>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287">
              <a:spcBef>
                <a:spcPts val="600"/>
              </a:spcBef>
              <a:buNone/>
            </a:pPr>
            <a:r>
              <a:rPr lang="en-US" sz="1900" spc="-51" dirty="0"/>
              <a:t>Client Layer </a:t>
            </a:r>
            <a:r>
              <a:rPr lang="en-US" sz="1900" spc="-51" dirty="0" smtClean="0"/>
              <a:t>-  Used </a:t>
            </a:r>
            <a:r>
              <a:rPr lang="en-US" sz="1900" spc="-51" dirty="0"/>
              <a:t>by application to communicate directly with Azure SQL Database.</a:t>
            </a:r>
          </a:p>
        </p:txBody>
      </p:sp>
      <p:sp>
        <p:nvSpPr>
          <p:cNvPr id="39" name="Rectangle 38"/>
          <p:cNvSpPr/>
          <p:nvPr/>
        </p:nvSpPr>
        <p:spPr>
          <a:xfrm>
            <a:off x="6765411" y="5200501"/>
            <a:ext cx="954179" cy="667683"/>
          </a:xfrm>
          <a:prstGeom prst="rect">
            <a:avLst/>
          </a:prstGeom>
          <a:solidFill>
            <a:schemeClr val="accent4"/>
          </a:solidFill>
          <a:ln>
            <a:noFill/>
          </a:ln>
        </p:spPr>
        <p:style>
          <a:lnRef idx="1">
            <a:schemeClr val="accent4"/>
          </a:lnRef>
          <a:fillRef idx="3">
            <a:schemeClr val="accent4"/>
          </a:fillRef>
          <a:effectRef idx="2">
            <a:schemeClr val="accent4"/>
          </a:effectRef>
          <a:fontRef idx="minor">
            <a:schemeClr val="lt1"/>
          </a:fontRef>
        </p:style>
        <p:txBody>
          <a:bodyPr lIns="91436" tIns="45719" rIns="91436" bIns="45719" rtlCol="0" anchor="ctr"/>
          <a:lstStyle/>
          <a:p>
            <a:pPr algn="ctr"/>
            <a:r>
              <a:rPr lang="en-US" sz="1500" dirty="0">
                <a:solidFill>
                  <a:schemeClr val="bg1">
                    <a:alpha val="99000"/>
                  </a:schemeClr>
                </a:solidFill>
              </a:rPr>
              <a:t>Mgmt. Services</a:t>
            </a:r>
          </a:p>
        </p:txBody>
      </p:sp>
      <p:sp>
        <p:nvSpPr>
          <p:cNvPr id="48" name="Rectangle 47"/>
          <p:cNvSpPr/>
          <p:nvPr/>
        </p:nvSpPr>
        <p:spPr>
          <a:xfrm>
            <a:off x="9386985" y="3557439"/>
            <a:ext cx="1164942" cy="2665563"/>
          </a:xfrm>
          <a:prstGeom prst="rect">
            <a:avLst/>
          </a:prstGeom>
          <a:solidFill>
            <a:schemeClr val="accent6"/>
          </a:solidFill>
          <a:ln>
            <a:noFill/>
          </a:ln>
        </p:spPr>
        <p:style>
          <a:lnRef idx="1">
            <a:schemeClr val="accent3"/>
          </a:lnRef>
          <a:fillRef idx="3">
            <a:schemeClr val="accent3"/>
          </a:fillRef>
          <a:effectRef idx="2">
            <a:schemeClr val="accent3"/>
          </a:effectRef>
          <a:fontRef idx="minor">
            <a:schemeClr val="lt1"/>
          </a:fontRef>
        </p:style>
        <p:txBody>
          <a:bodyPr lIns="91436" tIns="45719" rIns="91436" bIns="45719" rtlCol="0" anchor="b"/>
          <a:lstStyle/>
          <a:p>
            <a:pPr algn="ctr"/>
            <a:r>
              <a:rPr lang="en-US" dirty="0" smtClean="0">
                <a:solidFill>
                  <a:schemeClr val="bg1">
                    <a:alpha val="99000"/>
                  </a:schemeClr>
                </a:solidFill>
              </a:rPr>
              <a:t>Server</a:t>
            </a:r>
            <a:endParaRPr lang="en-US" dirty="0">
              <a:solidFill>
                <a:schemeClr val="bg1">
                  <a:alpha val="99000"/>
                </a:schemeClr>
              </a:solidFill>
            </a:endParaRPr>
          </a:p>
        </p:txBody>
      </p:sp>
      <p:sp>
        <p:nvSpPr>
          <p:cNvPr id="49" name="Rectangle 48"/>
          <p:cNvSpPr/>
          <p:nvPr/>
        </p:nvSpPr>
        <p:spPr>
          <a:xfrm>
            <a:off x="9496178" y="3675718"/>
            <a:ext cx="954177" cy="667683"/>
          </a:xfrm>
          <a:prstGeom prst="rect">
            <a:avLst/>
          </a:prstGeom>
          <a:solidFill>
            <a:schemeClr val="accent4"/>
          </a:solidFill>
          <a:ln>
            <a:noFill/>
          </a:ln>
        </p:spPr>
        <p:style>
          <a:lnRef idx="1">
            <a:schemeClr val="accent4"/>
          </a:lnRef>
          <a:fillRef idx="3">
            <a:schemeClr val="accent4"/>
          </a:fillRef>
          <a:effectRef idx="2">
            <a:schemeClr val="accent4"/>
          </a:effectRef>
          <a:fontRef idx="minor">
            <a:schemeClr val="lt1"/>
          </a:fontRef>
        </p:style>
        <p:txBody>
          <a:bodyPr lIns="91436" tIns="45719" rIns="91436" bIns="45719" rtlCol="0" anchor="ctr"/>
          <a:lstStyle/>
          <a:p>
            <a:pPr algn="ctr"/>
            <a:r>
              <a:rPr lang="en-US" sz="1500" dirty="0">
                <a:solidFill>
                  <a:schemeClr val="bg1">
                    <a:alpha val="99000"/>
                  </a:schemeClr>
                </a:solidFill>
              </a:rPr>
              <a:t>SQL Server</a:t>
            </a:r>
          </a:p>
        </p:txBody>
      </p:sp>
      <p:sp>
        <p:nvSpPr>
          <p:cNvPr id="50" name="Rectangle 49"/>
          <p:cNvSpPr/>
          <p:nvPr/>
        </p:nvSpPr>
        <p:spPr>
          <a:xfrm>
            <a:off x="9496176" y="4434556"/>
            <a:ext cx="954178" cy="667683"/>
          </a:xfrm>
          <a:prstGeom prst="rect">
            <a:avLst/>
          </a:prstGeom>
          <a:solidFill>
            <a:schemeClr val="accent4"/>
          </a:solidFill>
          <a:ln>
            <a:noFill/>
          </a:ln>
        </p:spPr>
        <p:style>
          <a:lnRef idx="1">
            <a:schemeClr val="accent4"/>
          </a:lnRef>
          <a:fillRef idx="3">
            <a:schemeClr val="accent4"/>
          </a:fillRef>
          <a:effectRef idx="2">
            <a:schemeClr val="accent4"/>
          </a:effectRef>
          <a:fontRef idx="minor">
            <a:schemeClr val="lt1"/>
          </a:fontRef>
        </p:style>
        <p:txBody>
          <a:bodyPr lIns="91436" tIns="45719" rIns="91436" bIns="45719" rtlCol="0" anchor="ctr"/>
          <a:lstStyle/>
          <a:p>
            <a:pPr algn="ctr"/>
            <a:r>
              <a:rPr lang="en-US" sz="1500" dirty="0">
                <a:solidFill>
                  <a:schemeClr val="bg1">
                    <a:alpha val="99000"/>
                  </a:schemeClr>
                </a:solidFill>
              </a:rPr>
              <a:t>SQL Fabric</a:t>
            </a:r>
          </a:p>
        </p:txBody>
      </p:sp>
      <p:sp>
        <p:nvSpPr>
          <p:cNvPr id="51" name="Rectangle 50"/>
          <p:cNvSpPr/>
          <p:nvPr/>
        </p:nvSpPr>
        <p:spPr>
          <a:xfrm>
            <a:off x="9496175" y="5200501"/>
            <a:ext cx="954179" cy="667683"/>
          </a:xfrm>
          <a:prstGeom prst="rect">
            <a:avLst/>
          </a:prstGeom>
          <a:solidFill>
            <a:schemeClr val="accent4"/>
          </a:solidFill>
          <a:ln>
            <a:noFill/>
          </a:ln>
        </p:spPr>
        <p:style>
          <a:lnRef idx="1">
            <a:schemeClr val="accent4"/>
          </a:lnRef>
          <a:fillRef idx="3">
            <a:schemeClr val="accent4"/>
          </a:fillRef>
          <a:effectRef idx="2">
            <a:schemeClr val="accent4"/>
          </a:effectRef>
          <a:fontRef idx="minor">
            <a:schemeClr val="lt1"/>
          </a:fontRef>
        </p:style>
        <p:txBody>
          <a:bodyPr lIns="91436" tIns="45719" rIns="91436" bIns="45719" rtlCol="0" anchor="ctr"/>
          <a:lstStyle/>
          <a:p>
            <a:pPr algn="ctr"/>
            <a:r>
              <a:rPr lang="en-US" sz="1500" dirty="0">
                <a:solidFill>
                  <a:schemeClr val="bg1">
                    <a:alpha val="99000"/>
                  </a:schemeClr>
                </a:solidFill>
              </a:rPr>
              <a:t>Mgmt. Services</a:t>
            </a:r>
          </a:p>
        </p:txBody>
      </p:sp>
      <p:sp>
        <p:nvSpPr>
          <p:cNvPr id="52" name="Rectangle 51"/>
          <p:cNvSpPr/>
          <p:nvPr/>
        </p:nvSpPr>
        <p:spPr>
          <a:xfrm>
            <a:off x="8026613" y="3557439"/>
            <a:ext cx="1164942" cy="2665563"/>
          </a:xfrm>
          <a:prstGeom prst="rect">
            <a:avLst/>
          </a:prstGeom>
          <a:solidFill>
            <a:schemeClr val="accent6"/>
          </a:solidFill>
          <a:ln>
            <a:noFill/>
          </a:ln>
        </p:spPr>
        <p:style>
          <a:lnRef idx="1">
            <a:schemeClr val="accent3"/>
          </a:lnRef>
          <a:fillRef idx="3">
            <a:schemeClr val="accent3"/>
          </a:fillRef>
          <a:effectRef idx="2">
            <a:schemeClr val="accent3"/>
          </a:effectRef>
          <a:fontRef idx="minor">
            <a:schemeClr val="lt1"/>
          </a:fontRef>
        </p:style>
        <p:txBody>
          <a:bodyPr lIns="91436" tIns="45719" rIns="91436" bIns="45719" rtlCol="0" anchor="b"/>
          <a:lstStyle/>
          <a:p>
            <a:pPr algn="ctr"/>
            <a:r>
              <a:rPr lang="en-US" dirty="0" smtClean="0">
                <a:solidFill>
                  <a:schemeClr val="bg1">
                    <a:alpha val="99000"/>
                  </a:schemeClr>
                </a:solidFill>
              </a:rPr>
              <a:t>Server</a:t>
            </a:r>
            <a:endParaRPr lang="en-US" dirty="0">
              <a:solidFill>
                <a:schemeClr val="bg1">
                  <a:alpha val="99000"/>
                </a:schemeClr>
              </a:solidFill>
            </a:endParaRPr>
          </a:p>
        </p:txBody>
      </p:sp>
      <p:sp>
        <p:nvSpPr>
          <p:cNvPr id="53" name="Rectangle 52"/>
          <p:cNvSpPr/>
          <p:nvPr/>
        </p:nvSpPr>
        <p:spPr>
          <a:xfrm>
            <a:off x="8135805" y="3675718"/>
            <a:ext cx="954177" cy="667683"/>
          </a:xfrm>
          <a:prstGeom prst="rect">
            <a:avLst/>
          </a:prstGeom>
          <a:solidFill>
            <a:schemeClr val="accent4"/>
          </a:solidFill>
          <a:ln>
            <a:noFill/>
          </a:ln>
        </p:spPr>
        <p:style>
          <a:lnRef idx="1">
            <a:schemeClr val="accent4"/>
          </a:lnRef>
          <a:fillRef idx="3">
            <a:schemeClr val="accent4"/>
          </a:fillRef>
          <a:effectRef idx="2">
            <a:schemeClr val="accent4"/>
          </a:effectRef>
          <a:fontRef idx="minor">
            <a:schemeClr val="lt1"/>
          </a:fontRef>
        </p:style>
        <p:txBody>
          <a:bodyPr lIns="91436" tIns="45719" rIns="91436" bIns="45719" rtlCol="0" anchor="ctr"/>
          <a:lstStyle/>
          <a:p>
            <a:pPr algn="ctr"/>
            <a:r>
              <a:rPr lang="en-US" sz="1500" dirty="0">
                <a:solidFill>
                  <a:schemeClr val="bg1">
                    <a:alpha val="99000"/>
                  </a:schemeClr>
                </a:solidFill>
              </a:rPr>
              <a:t>SQL Server</a:t>
            </a:r>
          </a:p>
        </p:txBody>
      </p:sp>
      <p:sp>
        <p:nvSpPr>
          <p:cNvPr id="54" name="Rectangle 53"/>
          <p:cNvSpPr/>
          <p:nvPr/>
        </p:nvSpPr>
        <p:spPr>
          <a:xfrm>
            <a:off x="8135803" y="4434556"/>
            <a:ext cx="954178" cy="667683"/>
          </a:xfrm>
          <a:prstGeom prst="rect">
            <a:avLst/>
          </a:prstGeom>
          <a:solidFill>
            <a:schemeClr val="accent4"/>
          </a:solidFill>
          <a:ln>
            <a:noFill/>
          </a:ln>
        </p:spPr>
        <p:style>
          <a:lnRef idx="1">
            <a:schemeClr val="accent4"/>
          </a:lnRef>
          <a:fillRef idx="3">
            <a:schemeClr val="accent4"/>
          </a:fillRef>
          <a:effectRef idx="2">
            <a:schemeClr val="accent4"/>
          </a:effectRef>
          <a:fontRef idx="minor">
            <a:schemeClr val="lt1"/>
          </a:fontRef>
        </p:style>
        <p:txBody>
          <a:bodyPr lIns="91436" tIns="45719" rIns="91436" bIns="45719" rtlCol="0" anchor="ctr"/>
          <a:lstStyle/>
          <a:p>
            <a:pPr algn="ctr"/>
            <a:r>
              <a:rPr lang="en-US" sz="1500" dirty="0">
                <a:solidFill>
                  <a:schemeClr val="bg1">
                    <a:alpha val="99000"/>
                  </a:schemeClr>
                </a:solidFill>
              </a:rPr>
              <a:t>SQL Fabric</a:t>
            </a:r>
          </a:p>
        </p:txBody>
      </p:sp>
      <p:sp>
        <p:nvSpPr>
          <p:cNvPr id="55" name="Rectangle 54"/>
          <p:cNvSpPr/>
          <p:nvPr/>
        </p:nvSpPr>
        <p:spPr>
          <a:xfrm>
            <a:off x="8135803" y="5200501"/>
            <a:ext cx="954179" cy="667683"/>
          </a:xfrm>
          <a:prstGeom prst="rect">
            <a:avLst/>
          </a:prstGeom>
          <a:solidFill>
            <a:schemeClr val="accent4"/>
          </a:solidFill>
          <a:ln>
            <a:noFill/>
          </a:ln>
        </p:spPr>
        <p:style>
          <a:lnRef idx="1">
            <a:schemeClr val="accent4"/>
          </a:lnRef>
          <a:fillRef idx="3">
            <a:schemeClr val="accent4"/>
          </a:fillRef>
          <a:effectRef idx="2">
            <a:schemeClr val="accent4"/>
          </a:effectRef>
          <a:fontRef idx="minor">
            <a:schemeClr val="lt1"/>
          </a:fontRef>
        </p:style>
        <p:txBody>
          <a:bodyPr lIns="91436" tIns="45719" rIns="91436" bIns="45719" rtlCol="0" anchor="ctr"/>
          <a:lstStyle/>
          <a:p>
            <a:pPr algn="ctr"/>
            <a:r>
              <a:rPr lang="en-US" sz="1500" dirty="0">
                <a:solidFill>
                  <a:schemeClr val="bg1">
                    <a:alpha val="99000"/>
                  </a:schemeClr>
                </a:solidFill>
              </a:rPr>
              <a:t>Mgmt. Services</a:t>
            </a:r>
          </a:p>
        </p:txBody>
      </p:sp>
      <p:cxnSp>
        <p:nvCxnSpPr>
          <p:cNvPr id="28" name="Straight Arrow Connector 27"/>
          <p:cNvCxnSpPr>
            <a:stCxn id="34" idx="3"/>
            <a:endCxn id="54" idx="1"/>
          </p:cNvCxnSpPr>
          <p:nvPr/>
        </p:nvCxnSpPr>
        <p:spPr>
          <a:xfrm>
            <a:off x="7719589" y="4768397"/>
            <a:ext cx="416214" cy="0"/>
          </a:xfrm>
          <a:prstGeom prst="straightConnector1">
            <a:avLst/>
          </a:prstGeom>
          <a:ln>
            <a:headEnd type="none"/>
            <a:tailEnd type="none"/>
          </a:ln>
        </p:spPr>
        <p:style>
          <a:lnRef idx="3">
            <a:schemeClr val="dk1"/>
          </a:lnRef>
          <a:fillRef idx="0">
            <a:schemeClr val="dk1"/>
          </a:fillRef>
          <a:effectRef idx="2">
            <a:schemeClr val="dk1"/>
          </a:effectRef>
          <a:fontRef idx="minor">
            <a:schemeClr val="tx1"/>
          </a:fontRef>
        </p:style>
      </p:cxnSp>
      <p:cxnSp>
        <p:nvCxnSpPr>
          <p:cNvPr id="57" name="Straight Arrow Connector 56"/>
          <p:cNvCxnSpPr>
            <a:stCxn id="54" idx="3"/>
            <a:endCxn id="50" idx="1"/>
          </p:cNvCxnSpPr>
          <p:nvPr/>
        </p:nvCxnSpPr>
        <p:spPr>
          <a:xfrm>
            <a:off x="9089982" y="4768397"/>
            <a:ext cx="406194" cy="0"/>
          </a:xfrm>
          <a:prstGeom prst="straightConnector1">
            <a:avLst/>
          </a:prstGeom>
          <a:ln>
            <a:headEnd type="none"/>
            <a:tailEnd type="none"/>
          </a:ln>
        </p:spPr>
        <p:style>
          <a:lnRef idx="3">
            <a:schemeClr val="dk1"/>
          </a:lnRef>
          <a:fillRef idx="0">
            <a:schemeClr val="dk1"/>
          </a:fillRef>
          <a:effectRef idx="2">
            <a:schemeClr val="dk1"/>
          </a:effectRef>
          <a:fontRef idx="minor">
            <a:schemeClr val="tx1"/>
          </a:fontRef>
        </p:style>
      </p:cxnSp>
      <p:sp>
        <p:nvSpPr>
          <p:cNvPr id="61" name="Rounded Rectangle 60"/>
          <p:cNvSpPr/>
          <p:nvPr/>
        </p:nvSpPr>
        <p:spPr bwMode="auto">
          <a:xfrm>
            <a:off x="6642674" y="6368596"/>
            <a:ext cx="3909254" cy="333841"/>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1218585" fontAlgn="base">
              <a:spcBef>
                <a:spcPct val="0"/>
              </a:spcBef>
              <a:spcAft>
                <a:spcPct val="0"/>
              </a:spcAft>
            </a:pPr>
            <a:r>
              <a:rPr lang="en-US" sz="2400" dirty="0">
                <a:solidFill>
                  <a:schemeClr val="bg1">
                    <a:alpha val="99000"/>
                  </a:schemeClr>
                </a:solidFill>
              </a:rPr>
              <a:t>Infrastructure</a:t>
            </a:r>
          </a:p>
        </p:txBody>
      </p:sp>
      <p:sp>
        <p:nvSpPr>
          <p:cNvPr id="62" name="Content Placeholder 2"/>
          <p:cNvSpPr txBox="1">
            <a:spLocks/>
          </p:cNvSpPr>
          <p:nvPr/>
        </p:nvSpPr>
        <p:spPr>
          <a:xfrm>
            <a:off x="519112" y="2676756"/>
            <a:ext cx="5573712" cy="666297"/>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287">
              <a:spcBef>
                <a:spcPts val="600"/>
              </a:spcBef>
              <a:buNone/>
            </a:pPr>
            <a:r>
              <a:rPr lang="en-US" sz="1900" spc="-51" dirty="0"/>
              <a:t>Services Layer – Gateway between Client layer and Platform layer.</a:t>
            </a:r>
          </a:p>
        </p:txBody>
      </p:sp>
      <p:sp>
        <p:nvSpPr>
          <p:cNvPr id="63" name="Content Placeholder 2"/>
          <p:cNvSpPr txBox="1">
            <a:spLocks/>
          </p:cNvSpPr>
          <p:nvPr/>
        </p:nvSpPr>
        <p:spPr>
          <a:xfrm>
            <a:off x="519112" y="3429002"/>
            <a:ext cx="5573712" cy="666297"/>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287">
              <a:spcBef>
                <a:spcPts val="600"/>
              </a:spcBef>
              <a:buNone/>
            </a:pPr>
            <a:r>
              <a:rPr lang="en-US" sz="1900" spc="-51" dirty="0"/>
              <a:t>Platform Layer – Includes physical servicers and services that support the Services layer.</a:t>
            </a:r>
          </a:p>
        </p:txBody>
      </p:sp>
      <p:sp>
        <p:nvSpPr>
          <p:cNvPr id="64" name="Content Placeholder 2"/>
          <p:cNvSpPr txBox="1">
            <a:spLocks/>
          </p:cNvSpPr>
          <p:nvPr/>
        </p:nvSpPr>
        <p:spPr>
          <a:xfrm>
            <a:off x="519112" y="4223924"/>
            <a:ext cx="5573712" cy="666297"/>
          </a:xfrm>
          <a:prstGeom prst="rect">
            <a:avLst/>
          </a:prstGeom>
        </p:spPr>
        <p:txBody>
          <a:bodyPr lIns="0" tIns="0" rIns="0" b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287">
              <a:spcBef>
                <a:spcPts val="600"/>
              </a:spcBef>
              <a:buNone/>
            </a:pPr>
            <a:r>
              <a:rPr lang="en-US" sz="1900" spc="-51" dirty="0"/>
              <a:t>Infrastructure Layer – IT administration and physical HW and OS.</a:t>
            </a:r>
          </a:p>
        </p:txBody>
      </p:sp>
    </p:spTree>
    <p:extLst>
      <p:ext uri="{BB962C8B-B14F-4D97-AF65-F5344CB8AC3E}">
        <p14:creationId xmlns:p14="http://schemas.microsoft.com/office/powerpoint/2010/main" val="128053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animBg="1"/>
      <p:bldP spid="11" grpId="0" animBg="1"/>
      <p:bldP spid="35" grpId="0" animBg="1"/>
      <p:bldP spid="36" grpId="0" animBg="1"/>
      <p:bldP spid="32" grpId="0" animBg="1"/>
      <p:bldP spid="33" grpId="0" animBg="1"/>
      <p:bldP spid="34" grpId="0" animBg="1"/>
      <p:bldP spid="30" grpId="0"/>
      <p:bldP spid="39" grpId="0" animBg="1"/>
      <p:bldP spid="48" grpId="0" animBg="1"/>
      <p:bldP spid="49" grpId="0" animBg="1"/>
      <p:bldP spid="50" grpId="0" animBg="1"/>
      <p:bldP spid="51" grpId="0" animBg="1"/>
      <p:bldP spid="52" grpId="0" animBg="1"/>
      <p:bldP spid="53" grpId="0" animBg="1"/>
      <p:bldP spid="54" grpId="0" animBg="1"/>
      <p:bldP spid="55" grpId="0" animBg="1"/>
      <p:bldP spid="61" grpId="0" animBg="1"/>
      <p:bldP spid="62" grpId="0"/>
      <p:bldP spid="63" grpId="0"/>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sz="2400"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2048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Big Data</a:t>
            </a:r>
            <a:endParaRPr lang="en-US" dirty="0"/>
          </a:p>
        </p:txBody>
      </p:sp>
      <p:sp>
        <p:nvSpPr>
          <p:cNvPr id="56" name="Round Same Side Corner Rectangle 55"/>
          <p:cNvSpPr/>
          <p:nvPr/>
        </p:nvSpPr>
        <p:spPr>
          <a:xfrm>
            <a:off x="4539881" y="1146067"/>
            <a:ext cx="3108959" cy="3108960"/>
          </a:xfrm>
          <a:prstGeom prst="rect">
            <a:avLst/>
          </a:prstGeom>
          <a:solidFill>
            <a:schemeClr val="accent1"/>
          </a:solidFill>
          <a:ln w="10795" cap="flat" cmpd="sng" algn="ctr">
            <a:noFill/>
            <a:prstDash val="dash"/>
          </a:ln>
          <a:effectLst/>
        </p:spPr>
        <p:txBody>
          <a:bodyPr lIns="121899" tIns="121899" rIns="121899" bIns="121899" rtlCol="0" anchor="b"/>
          <a:lstStyle/>
          <a:p>
            <a:pPr defTabSz="914323">
              <a:lnSpc>
                <a:spcPct val="80000"/>
              </a:lnSpc>
            </a:pPr>
            <a:r>
              <a:rPr lang="en-US" kern="0" dirty="0">
                <a:ln>
                  <a:solidFill>
                    <a:schemeClr val="bg1">
                      <a:alpha val="0"/>
                    </a:schemeClr>
                  </a:solidFill>
                </a:ln>
                <a:solidFill>
                  <a:schemeClr val="bg1">
                    <a:alpha val="99000"/>
                  </a:schemeClr>
                </a:solidFill>
                <a:cs typeface="Arial"/>
              </a:rPr>
              <a:t>Large data volumes</a:t>
            </a:r>
          </a:p>
        </p:txBody>
      </p:sp>
      <p:sp>
        <p:nvSpPr>
          <p:cNvPr id="134" name="Isosceles Triangle 133"/>
          <p:cNvSpPr/>
          <p:nvPr/>
        </p:nvSpPr>
        <p:spPr bwMode="auto">
          <a:xfrm rot="10800000">
            <a:off x="1328932" y="4336053"/>
            <a:ext cx="9526666" cy="572027"/>
          </a:xfrm>
          <a:prstGeom prst="triangle">
            <a:avLst/>
          </a:prstGeom>
          <a:solidFill>
            <a:schemeClr val="tx2">
              <a:lumMod val="40000"/>
              <a:lumOff val="60000"/>
            </a:schemeClr>
          </a:solidFill>
          <a:ln>
            <a:noFill/>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noAutofit/>
          </a:bodyPr>
          <a:lstStyle/>
          <a:p>
            <a:pPr algn="ctr" defTabSz="914023"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2" name="Group 1"/>
          <p:cNvGrpSpPr/>
          <p:nvPr/>
        </p:nvGrpSpPr>
        <p:grpSpPr>
          <a:xfrm>
            <a:off x="1328932" y="4978251"/>
            <a:ext cx="9526666" cy="1645920"/>
            <a:chOff x="1328932" y="4978251"/>
            <a:chExt cx="9526666" cy="1645920"/>
          </a:xfrm>
        </p:grpSpPr>
        <p:sp>
          <p:nvSpPr>
            <p:cNvPr id="135" name="Round Same Side Corner Rectangle 73"/>
            <p:cNvSpPr/>
            <p:nvPr/>
          </p:nvSpPr>
          <p:spPr>
            <a:xfrm>
              <a:off x="1328932" y="4978251"/>
              <a:ext cx="9526666" cy="1645920"/>
            </a:xfrm>
            <a:prstGeom prst="rect">
              <a:avLst/>
            </a:prstGeom>
            <a:solidFill>
              <a:schemeClr val="accent2"/>
            </a:solidFill>
            <a:ln w="10795" cap="flat" cmpd="sng" algn="ctr">
              <a:noFill/>
              <a:prstDash val="dash"/>
            </a:ln>
            <a:effectLst/>
          </p:spPr>
          <p:txBody>
            <a:bodyPr lIns="91436" tIns="91436" rIns="91436" bIns="91436" rtlCol="0" anchor="ctr" anchorCtr="0"/>
            <a:lstStyle/>
            <a:p>
              <a:pPr defTabSz="914323">
                <a:lnSpc>
                  <a:spcPct val="80000"/>
                </a:lnSpc>
                <a:defRPr/>
              </a:pPr>
              <a:r>
                <a:rPr lang="en-US" sz="3700" kern="0" dirty="0">
                  <a:ln>
                    <a:solidFill>
                      <a:schemeClr val="bg1">
                        <a:alpha val="0"/>
                      </a:schemeClr>
                    </a:solidFill>
                  </a:ln>
                  <a:solidFill>
                    <a:schemeClr val="bg1">
                      <a:alpha val="99000"/>
                    </a:schemeClr>
                  </a:solidFill>
                  <a:latin typeface="+mj-lt"/>
                  <a:cs typeface="Arial"/>
                </a:rPr>
                <a:t>New Questions &amp; New Insights</a:t>
              </a:r>
            </a:p>
          </p:txBody>
        </p:sp>
        <p:pic>
          <p:nvPicPr>
            <p:cNvPr id="137" name="Picture 136" descr="QI.png"/>
            <p:cNvPicPr>
              <a:picLocks noChangeAspect="1"/>
            </p:cNvPicPr>
            <p:nvPr/>
          </p:nvPicPr>
          <p:blipFill>
            <a:blip r:embed="rId3" cstate="print">
              <a:biLevel thresh="25000"/>
              <a:extLst>
                <a:ext uri="{BEBA8EAE-BF5A-486C-A8C5-ECC9F3942E4B}">
                  <a14:imgProps xmlns:a14="http://schemas.microsoft.com/office/drawing/2010/main">
                    <a14:imgLayer r:embed="rId4">
                      <a14:imgEffect>
                        <a14:colorTemperature colorTemp="5300"/>
                      </a14:imgEffect>
                      <a14:imgEffect>
                        <a14:saturation sat="200000"/>
                      </a14:imgEffect>
                    </a14:imgLayer>
                  </a14:imgProps>
                </a:ext>
              </a:extLst>
            </a:blip>
            <a:stretch>
              <a:fillRect/>
            </a:stretch>
          </p:blipFill>
          <p:spPr>
            <a:xfrm>
              <a:off x="8072164" y="5069469"/>
              <a:ext cx="1799960" cy="1408035"/>
            </a:xfrm>
            <a:prstGeom prst="rect">
              <a:avLst/>
            </a:prstGeom>
            <a:effectLst/>
          </p:spPr>
        </p:pic>
      </p:grpSp>
      <p:grpSp>
        <p:nvGrpSpPr>
          <p:cNvPr id="10" name="Group 9"/>
          <p:cNvGrpSpPr/>
          <p:nvPr/>
        </p:nvGrpSpPr>
        <p:grpSpPr>
          <a:xfrm>
            <a:off x="7746640" y="1146067"/>
            <a:ext cx="3108959" cy="1508760"/>
            <a:chOff x="7999409" y="1146067"/>
            <a:chExt cx="3108959" cy="1508760"/>
          </a:xfrm>
        </p:grpSpPr>
        <p:sp>
          <p:nvSpPr>
            <p:cNvPr id="48" name="Round Same Side Corner Rectangle 73"/>
            <p:cNvSpPr/>
            <p:nvPr/>
          </p:nvSpPr>
          <p:spPr>
            <a:xfrm>
              <a:off x="7999409" y="1146067"/>
              <a:ext cx="3108959" cy="1508760"/>
            </a:xfrm>
            <a:prstGeom prst="rect">
              <a:avLst/>
            </a:prstGeom>
            <a:solidFill>
              <a:schemeClr val="accent1"/>
            </a:solidFill>
            <a:ln w="10795" cap="flat" cmpd="sng" algn="ctr">
              <a:noFill/>
              <a:prstDash val="dash"/>
            </a:ln>
            <a:effectLst/>
          </p:spPr>
          <p:txBody>
            <a:bodyPr lIns="91440" tIns="91440" rIns="91440" bIns="91440" rtlCol="0" anchor="b"/>
            <a:lstStyle/>
            <a:p>
              <a:pPr defTabSz="914323">
                <a:lnSpc>
                  <a:spcPct val="80000"/>
                </a:lnSpc>
              </a:pPr>
              <a:r>
                <a:rPr lang="en-US" kern="0" dirty="0">
                  <a:ln>
                    <a:solidFill>
                      <a:schemeClr val="bg1">
                        <a:alpha val="0"/>
                      </a:schemeClr>
                    </a:solidFill>
                  </a:ln>
                  <a:solidFill>
                    <a:schemeClr val="bg1">
                      <a:alpha val="99000"/>
                    </a:schemeClr>
                  </a:solidFill>
                  <a:cs typeface="Arial"/>
                </a:rPr>
                <a:t>New technologies</a:t>
              </a:r>
            </a:p>
          </p:txBody>
        </p:sp>
        <p:sp>
          <p:nvSpPr>
            <p:cNvPr id="33" name="Freeform 84"/>
            <p:cNvSpPr>
              <a:spLocks noEditPoints="1"/>
            </p:cNvSpPr>
            <p:nvPr/>
          </p:nvSpPr>
          <p:spPr bwMode="black">
            <a:xfrm>
              <a:off x="9224918" y="1324631"/>
              <a:ext cx="657948" cy="78652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35" name="Freeform 83"/>
          <p:cNvSpPr>
            <a:spLocks noEditPoints="1"/>
          </p:cNvSpPr>
          <p:nvPr/>
        </p:nvSpPr>
        <p:spPr bwMode="black">
          <a:xfrm>
            <a:off x="5324410" y="1711238"/>
            <a:ext cx="1529802" cy="16149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grpSp>
        <p:nvGrpSpPr>
          <p:cNvPr id="8" name="Group 7"/>
          <p:cNvGrpSpPr/>
          <p:nvPr/>
        </p:nvGrpSpPr>
        <p:grpSpPr>
          <a:xfrm>
            <a:off x="1328936" y="1146067"/>
            <a:ext cx="3108959" cy="1508760"/>
            <a:chOff x="554233" y="1146067"/>
            <a:chExt cx="3108960" cy="1508760"/>
          </a:xfrm>
        </p:grpSpPr>
        <p:sp>
          <p:nvSpPr>
            <p:cNvPr id="45" name="Round Same Side Corner Rectangle 73"/>
            <p:cNvSpPr/>
            <p:nvPr/>
          </p:nvSpPr>
          <p:spPr>
            <a:xfrm>
              <a:off x="554233" y="1146067"/>
              <a:ext cx="3108960" cy="1508760"/>
            </a:xfrm>
            <a:prstGeom prst="rect">
              <a:avLst/>
            </a:prstGeom>
            <a:solidFill>
              <a:schemeClr val="accent1"/>
            </a:solidFill>
            <a:ln w="10795" cap="flat" cmpd="sng" algn="ctr">
              <a:noFill/>
              <a:prstDash val="dash"/>
            </a:ln>
            <a:effectLst/>
          </p:spPr>
          <p:txBody>
            <a:bodyPr lIns="91440" tIns="91440" rIns="91440" bIns="91440" rtlCol="0" anchor="b"/>
            <a:lstStyle/>
            <a:p>
              <a:pPr defTabSz="914323">
                <a:lnSpc>
                  <a:spcPct val="80000"/>
                </a:lnSpc>
              </a:pPr>
              <a:r>
                <a:rPr lang="en-US" kern="0" dirty="0" smtClean="0">
                  <a:ln>
                    <a:solidFill>
                      <a:schemeClr val="bg1">
                        <a:alpha val="0"/>
                      </a:schemeClr>
                    </a:solidFill>
                  </a:ln>
                  <a:solidFill>
                    <a:schemeClr val="bg1">
                      <a:alpha val="99000"/>
                    </a:schemeClr>
                  </a:solidFill>
                  <a:cs typeface="Arial"/>
                </a:rPr>
                <a:t>New </a:t>
              </a:r>
              <a:r>
                <a:rPr lang="en-US" kern="0" dirty="0">
                  <a:ln>
                    <a:solidFill>
                      <a:schemeClr val="bg1">
                        <a:alpha val="0"/>
                      </a:schemeClr>
                    </a:solidFill>
                  </a:ln>
                  <a:solidFill>
                    <a:schemeClr val="bg1">
                      <a:alpha val="99000"/>
                    </a:schemeClr>
                  </a:solidFill>
                  <a:cs typeface="Arial"/>
                </a:rPr>
                <a:t>d</a:t>
              </a:r>
              <a:r>
                <a:rPr lang="en-US" kern="0" dirty="0" smtClean="0">
                  <a:ln>
                    <a:solidFill>
                      <a:schemeClr val="bg1">
                        <a:alpha val="0"/>
                      </a:schemeClr>
                    </a:solidFill>
                  </a:ln>
                  <a:solidFill>
                    <a:schemeClr val="bg1">
                      <a:alpha val="99000"/>
                    </a:schemeClr>
                  </a:solidFill>
                  <a:cs typeface="Arial"/>
                </a:rPr>
                <a:t>ata </a:t>
              </a:r>
              <a:r>
                <a:rPr lang="en-US" kern="0" dirty="0">
                  <a:ln>
                    <a:solidFill>
                      <a:schemeClr val="bg1">
                        <a:alpha val="0"/>
                      </a:schemeClr>
                    </a:solidFill>
                  </a:ln>
                  <a:solidFill>
                    <a:schemeClr val="bg1">
                      <a:alpha val="99000"/>
                    </a:schemeClr>
                  </a:solidFill>
                  <a:cs typeface="Arial"/>
                </a:rPr>
                <a:t>s</a:t>
              </a:r>
              <a:r>
                <a:rPr lang="en-US" kern="0" dirty="0" smtClean="0">
                  <a:ln>
                    <a:solidFill>
                      <a:schemeClr val="bg1">
                        <a:alpha val="0"/>
                      </a:schemeClr>
                    </a:solidFill>
                  </a:ln>
                  <a:solidFill>
                    <a:schemeClr val="bg1">
                      <a:alpha val="99000"/>
                    </a:schemeClr>
                  </a:solidFill>
                  <a:cs typeface="Arial"/>
                </a:rPr>
                <a:t>ources </a:t>
              </a:r>
              <a:endParaRPr lang="en-US" kern="0" dirty="0">
                <a:ln>
                  <a:solidFill>
                    <a:schemeClr val="bg1">
                      <a:alpha val="0"/>
                    </a:schemeClr>
                  </a:solidFill>
                </a:ln>
                <a:solidFill>
                  <a:schemeClr val="bg1">
                    <a:alpha val="99000"/>
                  </a:schemeClr>
                </a:solidFill>
                <a:cs typeface="Arial"/>
              </a:endParaRPr>
            </a:p>
          </p:txBody>
        </p:sp>
        <p:sp>
          <p:nvSpPr>
            <p:cNvPr id="36" name="Freeform 7"/>
            <p:cNvSpPr>
              <a:spLocks/>
            </p:cNvSpPr>
            <p:nvPr/>
          </p:nvSpPr>
          <p:spPr bwMode="auto">
            <a:xfrm>
              <a:off x="1545628" y="1451631"/>
              <a:ext cx="1126170" cy="600921"/>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p:cNvGrpSpPr/>
          <p:nvPr/>
        </p:nvGrpSpPr>
        <p:grpSpPr>
          <a:xfrm>
            <a:off x="7746640" y="2746267"/>
            <a:ext cx="3108959" cy="1508760"/>
            <a:chOff x="7999412" y="2746267"/>
            <a:chExt cx="3108960" cy="1508760"/>
          </a:xfrm>
        </p:grpSpPr>
        <p:sp>
          <p:nvSpPr>
            <p:cNvPr id="49" name="Round Same Side Corner Rectangle 73"/>
            <p:cNvSpPr/>
            <p:nvPr/>
          </p:nvSpPr>
          <p:spPr>
            <a:xfrm>
              <a:off x="7999412" y="2746267"/>
              <a:ext cx="3108960" cy="1508760"/>
            </a:xfrm>
            <a:prstGeom prst="rect">
              <a:avLst/>
            </a:prstGeom>
            <a:solidFill>
              <a:schemeClr val="accent1"/>
            </a:solidFill>
            <a:ln w="10795" cap="flat" cmpd="sng" algn="ctr">
              <a:noFill/>
              <a:prstDash val="dash"/>
            </a:ln>
            <a:effectLst/>
          </p:spPr>
          <p:txBody>
            <a:bodyPr lIns="91440" tIns="91440" rIns="91440" bIns="91440" rtlCol="0" anchor="b"/>
            <a:lstStyle/>
            <a:p>
              <a:pPr defTabSz="914323">
                <a:lnSpc>
                  <a:spcPct val="80000"/>
                </a:lnSpc>
              </a:pPr>
              <a:r>
                <a:rPr lang="en-US" kern="0" dirty="0">
                  <a:ln>
                    <a:solidFill>
                      <a:schemeClr val="bg1">
                        <a:alpha val="0"/>
                      </a:schemeClr>
                    </a:solidFill>
                  </a:ln>
                  <a:solidFill>
                    <a:schemeClr val="bg1">
                      <a:alpha val="99000"/>
                    </a:schemeClr>
                  </a:solidFill>
                  <a:cs typeface="Arial"/>
                </a:rPr>
                <a:t>New economics</a:t>
              </a:r>
            </a:p>
          </p:txBody>
        </p:sp>
        <p:sp>
          <p:nvSpPr>
            <p:cNvPr id="7" name="Freeform 27"/>
            <p:cNvSpPr>
              <a:spLocks noEditPoints="1"/>
            </p:cNvSpPr>
            <p:nvPr/>
          </p:nvSpPr>
          <p:spPr bwMode="auto">
            <a:xfrm>
              <a:off x="9072620" y="3001186"/>
              <a:ext cx="962545" cy="673321"/>
            </a:xfrm>
            <a:custGeom>
              <a:avLst/>
              <a:gdLst>
                <a:gd name="T0" fmla="*/ 30 w 176"/>
                <a:gd name="T1" fmla="*/ 0 h 123"/>
                <a:gd name="T2" fmla="*/ 0 w 176"/>
                <a:gd name="T3" fmla="*/ 31 h 123"/>
                <a:gd name="T4" fmla="*/ 0 w 176"/>
                <a:gd name="T5" fmla="*/ 93 h 123"/>
                <a:gd name="T6" fmla="*/ 30 w 176"/>
                <a:gd name="T7" fmla="*/ 123 h 123"/>
                <a:gd name="T8" fmla="*/ 176 w 176"/>
                <a:gd name="T9" fmla="*/ 123 h 123"/>
                <a:gd name="T10" fmla="*/ 176 w 176"/>
                <a:gd name="T11" fmla="*/ 0 h 123"/>
                <a:gd name="T12" fmla="*/ 30 w 176"/>
                <a:gd name="T13" fmla="*/ 0 h 123"/>
                <a:gd name="T14" fmla="*/ 21 w 176"/>
                <a:gd name="T15" fmla="*/ 69 h 123"/>
                <a:gd name="T16" fmla="*/ 13 w 176"/>
                <a:gd name="T17" fmla="*/ 61 h 123"/>
                <a:gd name="T18" fmla="*/ 21 w 176"/>
                <a:gd name="T19" fmla="*/ 54 h 123"/>
                <a:gd name="T20" fmla="*/ 28 w 176"/>
                <a:gd name="T21" fmla="*/ 61 h 123"/>
                <a:gd name="T22" fmla="*/ 21 w 176"/>
                <a:gd name="T23" fmla="*/ 69 h 123"/>
                <a:gd name="T24" fmla="*/ 106 w 176"/>
                <a:gd name="T25" fmla="*/ 96 h 123"/>
                <a:gd name="T26" fmla="*/ 106 w 176"/>
                <a:gd name="T27" fmla="*/ 108 h 123"/>
                <a:gd name="T28" fmla="*/ 99 w 176"/>
                <a:gd name="T29" fmla="*/ 108 h 123"/>
                <a:gd name="T30" fmla="*/ 99 w 176"/>
                <a:gd name="T31" fmla="*/ 96 h 123"/>
                <a:gd name="T32" fmla="*/ 82 w 176"/>
                <a:gd name="T33" fmla="*/ 91 h 123"/>
                <a:gd name="T34" fmla="*/ 85 w 176"/>
                <a:gd name="T35" fmla="*/ 84 h 123"/>
                <a:gd name="T36" fmla="*/ 101 w 176"/>
                <a:gd name="T37" fmla="*/ 89 h 123"/>
                <a:gd name="T38" fmla="*/ 114 w 176"/>
                <a:gd name="T39" fmla="*/ 77 h 123"/>
                <a:gd name="T40" fmla="*/ 101 w 176"/>
                <a:gd name="T41" fmla="*/ 64 h 123"/>
                <a:gd name="T42" fmla="*/ 83 w 176"/>
                <a:gd name="T43" fmla="*/ 44 h 123"/>
                <a:gd name="T44" fmla="*/ 100 w 176"/>
                <a:gd name="T45" fmla="*/ 26 h 123"/>
                <a:gd name="T46" fmla="*/ 100 w 176"/>
                <a:gd name="T47" fmla="*/ 15 h 123"/>
                <a:gd name="T48" fmla="*/ 107 w 176"/>
                <a:gd name="T49" fmla="*/ 15 h 123"/>
                <a:gd name="T50" fmla="*/ 107 w 176"/>
                <a:gd name="T51" fmla="*/ 26 h 123"/>
                <a:gd name="T52" fmla="*/ 122 w 176"/>
                <a:gd name="T53" fmla="*/ 30 h 123"/>
                <a:gd name="T54" fmla="*/ 119 w 176"/>
                <a:gd name="T55" fmla="*/ 37 h 123"/>
                <a:gd name="T56" fmla="*/ 105 w 176"/>
                <a:gd name="T57" fmla="*/ 33 h 123"/>
                <a:gd name="T58" fmla="*/ 93 w 176"/>
                <a:gd name="T59" fmla="*/ 43 h 123"/>
                <a:gd name="T60" fmla="*/ 107 w 176"/>
                <a:gd name="T61" fmla="*/ 56 h 123"/>
                <a:gd name="T62" fmla="*/ 124 w 176"/>
                <a:gd name="T63" fmla="*/ 77 h 123"/>
                <a:gd name="T64" fmla="*/ 106 w 176"/>
                <a:gd name="T65" fmla="*/ 9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23">
                  <a:moveTo>
                    <a:pt x="30" y="0"/>
                  </a:moveTo>
                  <a:cubicBezTo>
                    <a:pt x="30" y="0"/>
                    <a:pt x="30" y="0"/>
                    <a:pt x="0" y="31"/>
                  </a:cubicBezTo>
                  <a:cubicBezTo>
                    <a:pt x="0" y="31"/>
                    <a:pt x="0" y="31"/>
                    <a:pt x="0" y="93"/>
                  </a:cubicBezTo>
                  <a:cubicBezTo>
                    <a:pt x="0" y="93"/>
                    <a:pt x="0" y="93"/>
                    <a:pt x="30" y="123"/>
                  </a:cubicBezTo>
                  <a:cubicBezTo>
                    <a:pt x="30" y="123"/>
                    <a:pt x="30" y="123"/>
                    <a:pt x="176" y="123"/>
                  </a:cubicBezTo>
                  <a:cubicBezTo>
                    <a:pt x="176" y="0"/>
                    <a:pt x="176" y="0"/>
                    <a:pt x="176" y="0"/>
                  </a:cubicBezTo>
                  <a:cubicBezTo>
                    <a:pt x="176" y="0"/>
                    <a:pt x="176" y="0"/>
                    <a:pt x="30" y="0"/>
                  </a:cubicBezTo>
                  <a:close/>
                  <a:moveTo>
                    <a:pt x="21" y="69"/>
                  </a:moveTo>
                  <a:cubicBezTo>
                    <a:pt x="16" y="69"/>
                    <a:pt x="13" y="66"/>
                    <a:pt x="13" y="61"/>
                  </a:cubicBezTo>
                  <a:cubicBezTo>
                    <a:pt x="13" y="57"/>
                    <a:pt x="16" y="54"/>
                    <a:pt x="21" y="54"/>
                  </a:cubicBezTo>
                  <a:cubicBezTo>
                    <a:pt x="25" y="54"/>
                    <a:pt x="28" y="57"/>
                    <a:pt x="28" y="61"/>
                  </a:cubicBezTo>
                  <a:cubicBezTo>
                    <a:pt x="28" y="66"/>
                    <a:pt x="25" y="69"/>
                    <a:pt x="21" y="69"/>
                  </a:cubicBezTo>
                  <a:close/>
                  <a:moveTo>
                    <a:pt x="106" y="96"/>
                  </a:moveTo>
                  <a:cubicBezTo>
                    <a:pt x="106" y="108"/>
                    <a:pt x="106" y="108"/>
                    <a:pt x="106" y="108"/>
                  </a:cubicBezTo>
                  <a:cubicBezTo>
                    <a:pt x="99" y="108"/>
                    <a:pt x="99" y="108"/>
                    <a:pt x="99" y="108"/>
                  </a:cubicBezTo>
                  <a:cubicBezTo>
                    <a:pt x="99" y="96"/>
                    <a:pt x="99" y="96"/>
                    <a:pt x="99" y="96"/>
                  </a:cubicBezTo>
                  <a:cubicBezTo>
                    <a:pt x="93" y="96"/>
                    <a:pt x="86" y="94"/>
                    <a:pt x="82" y="91"/>
                  </a:cubicBezTo>
                  <a:cubicBezTo>
                    <a:pt x="85" y="84"/>
                    <a:pt x="85" y="84"/>
                    <a:pt x="85" y="84"/>
                  </a:cubicBezTo>
                  <a:cubicBezTo>
                    <a:pt x="89" y="86"/>
                    <a:pt x="94" y="89"/>
                    <a:pt x="101" y="89"/>
                  </a:cubicBezTo>
                  <a:cubicBezTo>
                    <a:pt x="109" y="89"/>
                    <a:pt x="114" y="84"/>
                    <a:pt x="114" y="77"/>
                  </a:cubicBezTo>
                  <a:cubicBezTo>
                    <a:pt x="114" y="71"/>
                    <a:pt x="110" y="67"/>
                    <a:pt x="101" y="64"/>
                  </a:cubicBezTo>
                  <a:cubicBezTo>
                    <a:pt x="90" y="59"/>
                    <a:pt x="83" y="54"/>
                    <a:pt x="83" y="44"/>
                  </a:cubicBezTo>
                  <a:cubicBezTo>
                    <a:pt x="83" y="35"/>
                    <a:pt x="89" y="28"/>
                    <a:pt x="100" y="26"/>
                  </a:cubicBezTo>
                  <a:cubicBezTo>
                    <a:pt x="100" y="15"/>
                    <a:pt x="100" y="15"/>
                    <a:pt x="100" y="15"/>
                  </a:cubicBezTo>
                  <a:cubicBezTo>
                    <a:pt x="107" y="15"/>
                    <a:pt x="107" y="15"/>
                    <a:pt x="107" y="15"/>
                  </a:cubicBezTo>
                  <a:cubicBezTo>
                    <a:pt x="107" y="26"/>
                    <a:pt x="107" y="26"/>
                    <a:pt x="107" y="26"/>
                  </a:cubicBezTo>
                  <a:cubicBezTo>
                    <a:pt x="114" y="26"/>
                    <a:pt x="118" y="28"/>
                    <a:pt x="122" y="30"/>
                  </a:cubicBezTo>
                  <a:cubicBezTo>
                    <a:pt x="119" y="37"/>
                    <a:pt x="119" y="37"/>
                    <a:pt x="119" y="37"/>
                  </a:cubicBezTo>
                  <a:cubicBezTo>
                    <a:pt x="116" y="36"/>
                    <a:pt x="112" y="33"/>
                    <a:pt x="105" y="33"/>
                  </a:cubicBezTo>
                  <a:cubicBezTo>
                    <a:pt x="96" y="33"/>
                    <a:pt x="93" y="38"/>
                    <a:pt x="93" y="43"/>
                  </a:cubicBezTo>
                  <a:cubicBezTo>
                    <a:pt x="93" y="49"/>
                    <a:pt x="97" y="52"/>
                    <a:pt x="107" y="56"/>
                  </a:cubicBezTo>
                  <a:cubicBezTo>
                    <a:pt x="118" y="61"/>
                    <a:pt x="124" y="66"/>
                    <a:pt x="124" y="77"/>
                  </a:cubicBezTo>
                  <a:cubicBezTo>
                    <a:pt x="124" y="86"/>
                    <a:pt x="118" y="94"/>
                    <a:pt x="106"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 name="Group 11"/>
          <p:cNvGrpSpPr/>
          <p:nvPr/>
        </p:nvGrpSpPr>
        <p:grpSpPr>
          <a:xfrm>
            <a:off x="1328936" y="2746267"/>
            <a:ext cx="3108959" cy="1508760"/>
            <a:chOff x="1328935" y="2746267"/>
            <a:chExt cx="3108959" cy="1508760"/>
          </a:xfrm>
        </p:grpSpPr>
        <p:sp>
          <p:nvSpPr>
            <p:cNvPr id="74" name="Round Same Side Corner Rectangle 73"/>
            <p:cNvSpPr/>
            <p:nvPr/>
          </p:nvSpPr>
          <p:spPr>
            <a:xfrm>
              <a:off x="1328935" y="2746267"/>
              <a:ext cx="3108959" cy="1508760"/>
            </a:xfrm>
            <a:prstGeom prst="rect">
              <a:avLst/>
            </a:prstGeom>
            <a:solidFill>
              <a:schemeClr val="accent1"/>
            </a:solidFill>
            <a:ln w="10795" cap="flat" cmpd="sng" algn="ctr">
              <a:noFill/>
              <a:prstDash val="dash"/>
            </a:ln>
            <a:effectLst/>
          </p:spPr>
          <p:txBody>
            <a:bodyPr lIns="91440" tIns="91440" rIns="91440" bIns="91440" rtlCol="0" anchor="b"/>
            <a:lstStyle/>
            <a:p>
              <a:pPr defTabSz="914323">
                <a:lnSpc>
                  <a:spcPct val="80000"/>
                </a:lnSpc>
              </a:pPr>
              <a:r>
                <a:rPr lang="en-US" kern="0" dirty="0">
                  <a:ln>
                    <a:solidFill>
                      <a:schemeClr val="bg1">
                        <a:alpha val="0"/>
                      </a:schemeClr>
                    </a:solidFill>
                  </a:ln>
                  <a:solidFill>
                    <a:schemeClr val="bg1">
                      <a:alpha val="99000"/>
                    </a:schemeClr>
                  </a:solidFill>
                  <a:cs typeface="Arial"/>
                </a:rPr>
                <a:t>Non-traditional data types</a:t>
              </a:r>
            </a:p>
          </p:txBody>
        </p:sp>
        <p:sp>
          <p:nvSpPr>
            <p:cNvPr id="6" name="Freeform 6"/>
            <p:cNvSpPr>
              <a:spLocks noEditPoints="1"/>
            </p:cNvSpPr>
            <p:nvPr/>
          </p:nvSpPr>
          <p:spPr bwMode="auto">
            <a:xfrm>
              <a:off x="2249447" y="2941100"/>
              <a:ext cx="1267936" cy="796743"/>
            </a:xfrm>
            <a:custGeom>
              <a:avLst/>
              <a:gdLst>
                <a:gd name="T0" fmla="*/ 197 w 197"/>
                <a:gd name="T1" fmla="*/ 81 h 124"/>
                <a:gd name="T2" fmla="*/ 197 w 197"/>
                <a:gd name="T3" fmla="*/ 107 h 124"/>
                <a:gd name="T4" fmla="*/ 157 w 197"/>
                <a:gd name="T5" fmla="*/ 124 h 124"/>
                <a:gd name="T6" fmla="*/ 117 w 197"/>
                <a:gd name="T7" fmla="*/ 107 h 124"/>
                <a:gd name="T8" fmla="*/ 117 w 197"/>
                <a:gd name="T9" fmla="*/ 81 h 124"/>
                <a:gd name="T10" fmla="*/ 157 w 197"/>
                <a:gd name="T11" fmla="*/ 98 h 124"/>
                <a:gd name="T12" fmla="*/ 197 w 197"/>
                <a:gd name="T13" fmla="*/ 81 h 124"/>
                <a:gd name="T14" fmla="*/ 117 w 197"/>
                <a:gd name="T15" fmla="*/ 77 h 124"/>
                <a:gd name="T16" fmla="*/ 157 w 197"/>
                <a:gd name="T17" fmla="*/ 94 h 124"/>
                <a:gd name="T18" fmla="*/ 197 w 197"/>
                <a:gd name="T19" fmla="*/ 77 h 124"/>
                <a:gd name="T20" fmla="*/ 157 w 197"/>
                <a:gd name="T21" fmla="*/ 60 h 124"/>
                <a:gd name="T22" fmla="*/ 117 w 197"/>
                <a:gd name="T23" fmla="*/ 77 h 124"/>
                <a:gd name="T24" fmla="*/ 150 w 197"/>
                <a:gd name="T25" fmla="*/ 5 h 124"/>
                <a:gd name="T26" fmla="*/ 150 w 197"/>
                <a:gd name="T27" fmla="*/ 30 h 124"/>
                <a:gd name="T28" fmla="*/ 105 w 197"/>
                <a:gd name="T29" fmla="*/ 63 h 124"/>
                <a:gd name="T30" fmla="*/ 61 w 197"/>
                <a:gd name="T31" fmla="*/ 30 h 124"/>
                <a:gd name="T32" fmla="*/ 61 w 197"/>
                <a:gd name="T33" fmla="*/ 4 h 124"/>
                <a:gd name="T34" fmla="*/ 105 w 197"/>
                <a:gd name="T35" fmla="*/ 37 h 124"/>
                <a:gd name="T36" fmla="*/ 150 w 197"/>
                <a:gd name="T37" fmla="*/ 5 h 124"/>
                <a:gd name="T38" fmla="*/ 60 w 197"/>
                <a:gd name="T39" fmla="*/ 0 h 124"/>
                <a:gd name="T40" fmla="*/ 105 w 197"/>
                <a:gd name="T41" fmla="*/ 33 h 124"/>
                <a:gd name="T42" fmla="*/ 150 w 197"/>
                <a:gd name="T43" fmla="*/ 1 h 124"/>
                <a:gd name="T44" fmla="*/ 60 w 197"/>
                <a:gd name="T45" fmla="*/ 0 h 124"/>
                <a:gd name="T46" fmla="*/ 95 w 197"/>
                <a:gd name="T47" fmla="*/ 80 h 124"/>
                <a:gd name="T48" fmla="*/ 94 w 197"/>
                <a:gd name="T49" fmla="*/ 104 h 124"/>
                <a:gd name="T50" fmla="*/ 49 w 197"/>
                <a:gd name="T51" fmla="*/ 124 h 124"/>
                <a:gd name="T52" fmla="*/ 1 w 197"/>
                <a:gd name="T53" fmla="*/ 103 h 124"/>
                <a:gd name="T54" fmla="*/ 1 w 197"/>
                <a:gd name="T55" fmla="*/ 79 h 124"/>
                <a:gd name="T56" fmla="*/ 49 w 197"/>
                <a:gd name="T57" fmla="*/ 99 h 124"/>
                <a:gd name="T58" fmla="*/ 95 w 197"/>
                <a:gd name="T59" fmla="*/ 80 h 124"/>
                <a:gd name="T60" fmla="*/ 0 w 197"/>
                <a:gd name="T61" fmla="*/ 75 h 124"/>
                <a:gd name="T62" fmla="*/ 48 w 197"/>
                <a:gd name="T63" fmla="*/ 96 h 124"/>
                <a:gd name="T64" fmla="*/ 95 w 197"/>
                <a:gd name="T65" fmla="*/ 76 h 124"/>
                <a:gd name="T66" fmla="*/ 46 w 197"/>
                <a:gd name="T67" fmla="*/ 55 h 124"/>
                <a:gd name="T68" fmla="*/ 0 w 197"/>
                <a:gd name="T69" fmla="*/ 7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7" h="124">
                  <a:moveTo>
                    <a:pt x="197" y="81"/>
                  </a:moveTo>
                  <a:cubicBezTo>
                    <a:pt x="197" y="107"/>
                    <a:pt x="197" y="107"/>
                    <a:pt x="197" y="107"/>
                  </a:cubicBezTo>
                  <a:cubicBezTo>
                    <a:pt x="197" y="116"/>
                    <a:pt x="179" y="124"/>
                    <a:pt x="157" y="124"/>
                  </a:cubicBezTo>
                  <a:cubicBezTo>
                    <a:pt x="135" y="124"/>
                    <a:pt x="117" y="116"/>
                    <a:pt x="117" y="107"/>
                  </a:cubicBezTo>
                  <a:cubicBezTo>
                    <a:pt x="117" y="81"/>
                    <a:pt x="117" y="81"/>
                    <a:pt x="117" y="81"/>
                  </a:cubicBezTo>
                  <a:cubicBezTo>
                    <a:pt x="117" y="91"/>
                    <a:pt x="135" y="98"/>
                    <a:pt x="157" y="98"/>
                  </a:cubicBezTo>
                  <a:cubicBezTo>
                    <a:pt x="179" y="98"/>
                    <a:pt x="197" y="91"/>
                    <a:pt x="197" y="81"/>
                  </a:cubicBezTo>
                  <a:close/>
                  <a:moveTo>
                    <a:pt x="117" y="77"/>
                  </a:moveTo>
                  <a:cubicBezTo>
                    <a:pt x="117" y="87"/>
                    <a:pt x="135" y="94"/>
                    <a:pt x="157" y="94"/>
                  </a:cubicBezTo>
                  <a:cubicBezTo>
                    <a:pt x="179" y="94"/>
                    <a:pt x="197" y="87"/>
                    <a:pt x="197" y="77"/>
                  </a:cubicBezTo>
                  <a:cubicBezTo>
                    <a:pt x="197" y="68"/>
                    <a:pt x="179" y="60"/>
                    <a:pt x="157" y="60"/>
                  </a:cubicBezTo>
                  <a:cubicBezTo>
                    <a:pt x="135" y="60"/>
                    <a:pt x="117" y="68"/>
                    <a:pt x="117" y="77"/>
                  </a:cubicBezTo>
                  <a:close/>
                  <a:moveTo>
                    <a:pt x="150" y="5"/>
                  </a:moveTo>
                  <a:cubicBezTo>
                    <a:pt x="150" y="30"/>
                    <a:pt x="150" y="30"/>
                    <a:pt x="150" y="30"/>
                  </a:cubicBezTo>
                  <a:cubicBezTo>
                    <a:pt x="105" y="63"/>
                    <a:pt x="105" y="63"/>
                    <a:pt x="105" y="63"/>
                  </a:cubicBezTo>
                  <a:cubicBezTo>
                    <a:pt x="61" y="30"/>
                    <a:pt x="61" y="30"/>
                    <a:pt x="61" y="30"/>
                  </a:cubicBezTo>
                  <a:cubicBezTo>
                    <a:pt x="61" y="4"/>
                    <a:pt x="61" y="4"/>
                    <a:pt x="61" y="4"/>
                  </a:cubicBezTo>
                  <a:cubicBezTo>
                    <a:pt x="105" y="37"/>
                    <a:pt x="105" y="37"/>
                    <a:pt x="105" y="37"/>
                  </a:cubicBezTo>
                  <a:lnTo>
                    <a:pt x="150" y="5"/>
                  </a:lnTo>
                  <a:close/>
                  <a:moveTo>
                    <a:pt x="60" y="0"/>
                  </a:moveTo>
                  <a:cubicBezTo>
                    <a:pt x="105" y="33"/>
                    <a:pt x="105" y="33"/>
                    <a:pt x="105" y="33"/>
                  </a:cubicBezTo>
                  <a:cubicBezTo>
                    <a:pt x="150" y="1"/>
                    <a:pt x="150" y="1"/>
                    <a:pt x="150" y="1"/>
                  </a:cubicBezTo>
                  <a:lnTo>
                    <a:pt x="60" y="0"/>
                  </a:lnTo>
                  <a:close/>
                  <a:moveTo>
                    <a:pt x="95" y="80"/>
                  </a:moveTo>
                  <a:cubicBezTo>
                    <a:pt x="94" y="104"/>
                    <a:pt x="94" y="104"/>
                    <a:pt x="94" y="104"/>
                  </a:cubicBezTo>
                  <a:cubicBezTo>
                    <a:pt x="49" y="124"/>
                    <a:pt x="49" y="124"/>
                    <a:pt x="49" y="124"/>
                  </a:cubicBezTo>
                  <a:cubicBezTo>
                    <a:pt x="1" y="103"/>
                    <a:pt x="1" y="103"/>
                    <a:pt x="1" y="103"/>
                  </a:cubicBezTo>
                  <a:cubicBezTo>
                    <a:pt x="1" y="79"/>
                    <a:pt x="1" y="79"/>
                    <a:pt x="1" y="79"/>
                  </a:cubicBezTo>
                  <a:cubicBezTo>
                    <a:pt x="49" y="99"/>
                    <a:pt x="49" y="99"/>
                    <a:pt x="49" y="99"/>
                  </a:cubicBezTo>
                  <a:lnTo>
                    <a:pt x="95" y="80"/>
                  </a:lnTo>
                  <a:close/>
                  <a:moveTo>
                    <a:pt x="0" y="75"/>
                  </a:moveTo>
                  <a:cubicBezTo>
                    <a:pt x="48" y="96"/>
                    <a:pt x="48" y="96"/>
                    <a:pt x="48" y="96"/>
                  </a:cubicBezTo>
                  <a:cubicBezTo>
                    <a:pt x="95" y="76"/>
                    <a:pt x="95" y="76"/>
                    <a:pt x="95" y="76"/>
                  </a:cubicBezTo>
                  <a:cubicBezTo>
                    <a:pt x="46" y="55"/>
                    <a:pt x="46" y="55"/>
                    <a:pt x="46" y="55"/>
                  </a:cubicBezTo>
                  <a:lnTo>
                    <a:pt x="0" y="7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5419597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677356" y="2235011"/>
            <a:ext cx="2472613" cy="2474976"/>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SQL Server in a Virtual Machine</a:t>
            </a:r>
          </a:p>
        </p:txBody>
      </p:sp>
      <p:sp>
        <p:nvSpPr>
          <p:cNvPr id="18" name="SQLDB"/>
          <p:cNvSpPr/>
          <p:nvPr/>
        </p:nvSpPr>
        <p:spPr bwMode="auto">
          <a:xfrm>
            <a:off x="3367500" y="2235011"/>
            <a:ext cx="2472613" cy="2474976"/>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Azure SQL Database</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3584" y="2596896"/>
            <a:ext cx="1520439" cy="1219200"/>
          </a:xfrm>
          <a:prstGeom prst="rect">
            <a:avLst/>
          </a:prstGeom>
        </p:spPr>
      </p:pic>
      <p:pic>
        <p:nvPicPr>
          <p:cNvPr id="20" name="Picture 3" descr="C:\Users\scottkl\AppData\Local\MetroStyleAddIn\Icons\Virtualization.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535" y="2596896"/>
            <a:ext cx="1578253"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TableStorage"/>
          <p:cNvSpPr/>
          <p:nvPr/>
        </p:nvSpPr>
        <p:spPr bwMode="auto">
          <a:xfrm>
            <a:off x="6057642" y="2235008"/>
            <a:ext cx="2472613" cy="2474976"/>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Azure Table </a:t>
            </a:r>
            <a:br>
              <a:rPr lang="en-US" sz="2000" dirty="0">
                <a:gradFill>
                  <a:gsLst>
                    <a:gs pos="0">
                      <a:srgbClr val="FFFFFF"/>
                    </a:gs>
                    <a:gs pos="100000">
                      <a:srgbClr val="FFFFFF"/>
                    </a:gs>
                  </a:gsLst>
                  <a:lin ang="5400000" scaled="0"/>
                </a:gradFill>
              </a:rPr>
            </a:br>
            <a:r>
              <a:rPr lang="en-US" sz="2000" dirty="0">
                <a:gradFill>
                  <a:gsLst>
                    <a:gs pos="0">
                      <a:srgbClr val="FFFFFF"/>
                    </a:gs>
                    <a:gs pos="100000">
                      <a:srgbClr val="FFFFFF"/>
                    </a:gs>
                  </a:gsLst>
                  <a:lin ang="5400000" scaled="0"/>
                </a:gradFill>
              </a:rPr>
              <a:t>Storage</a:t>
            </a:r>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33727" y="2596896"/>
            <a:ext cx="1520439" cy="1219200"/>
          </a:xfrm>
          <a:prstGeom prst="rect">
            <a:avLst/>
          </a:prstGeom>
        </p:spPr>
      </p:pic>
      <p:sp>
        <p:nvSpPr>
          <p:cNvPr id="23" name="BlobStorage"/>
          <p:cNvSpPr/>
          <p:nvPr/>
        </p:nvSpPr>
        <p:spPr bwMode="auto">
          <a:xfrm>
            <a:off x="8747786" y="2235012"/>
            <a:ext cx="2472613" cy="2474976"/>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Azure Blob </a:t>
            </a:r>
            <a:br>
              <a:rPr lang="en-US" sz="2000" dirty="0">
                <a:gradFill>
                  <a:gsLst>
                    <a:gs pos="0">
                      <a:srgbClr val="FFFFFF"/>
                    </a:gs>
                    <a:gs pos="100000">
                      <a:srgbClr val="FFFFFF"/>
                    </a:gs>
                  </a:gsLst>
                  <a:lin ang="5400000" scaled="0"/>
                </a:gradFill>
              </a:rPr>
            </a:br>
            <a:r>
              <a:rPr lang="en-US" sz="2000" dirty="0">
                <a:gradFill>
                  <a:gsLst>
                    <a:gs pos="0">
                      <a:srgbClr val="FFFFFF"/>
                    </a:gs>
                    <a:gs pos="100000">
                      <a:srgbClr val="FFFFFF"/>
                    </a:gs>
                  </a:gsLst>
                  <a:lin ang="5400000" scaled="0"/>
                </a:gradFill>
              </a:rPr>
              <a:t>Storage</a:t>
            </a: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3870" y="2596896"/>
            <a:ext cx="1520439" cy="1219200"/>
          </a:xfrm>
          <a:prstGeom prst="rect">
            <a:avLst/>
          </a:prstGeom>
        </p:spPr>
      </p:pic>
      <p:sp useBgFill="1">
        <p:nvSpPr>
          <p:cNvPr id="11" name="Rectangle 10"/>
          <p:cNvSpPr/>
          <p:nvPr/>
        </p:nvSpPr>
        <p:spPr bwMode="auto">
          <a:xfrm>
            <a:off x="0" y="4721144"/>
            <a:ext cx="12188825" cy="213685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519113" y="228600"/>
            <a:ext cx="11149013" cy="1514261"/>
          </a:xfrm>
        </p:spPr>
        <p:txBody>
          <a:bodyPr/>
          <a:lstStyle/>
          <a:p>
            <a:r>
              <a:rPr lang="en-US" dirty="0"/>
              <a:t>Azure Data Management</a:t>
            </a:r>
            <a:br>
              <a:rPr lang="en-US" dirty="0"/>
            </a:br>
            <a:endParaRPr lang="en-US" dirty="0"/>
          </a:p>
        </p:txBody>
      </p:sp>
    </p:spTree>
    <p:extLst>
      <p:ext uri="{BB962C8B-B14F-4D97-AF65-F5344CB8AC3E}">
        <p14:creationId xmlns:p14="http://schemas.microsoft.com/office/powerpoint/2010/main" val="3562209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ppt_x"/>
                                          </p:val>
                                        </p:tav>
                                        <p:tav tm="100000">
                                          <p:val>
                                            <p:strVal val="#ppt_x"/>
                                          </p:val>
                                        </p:tav>
                                      </p:tavLst>
                                    </p:anim>
                                    <p:anim calcmode="lin" valueType="num">
                                      <p:cBhvr additive="base">
                                        <p:cTn id="12" dur="750" fill="hold"/>
                                        <p:tgtEl>
                                          <p:spTgt spid="20"/>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750" fill="hold"/>
                                        <p:tgtEl>
                                          <p:spTgt spid="18"/>
                                        </p:tgtEl>
                                        <p:attrNameLst>
                                          <p:attrName>ppt_x</p:attrName>
                                        </p:attrNameLst>
                                      </p:cBhvr>
                                      <p:tavLst>
                                        <p:tav tm="0">
                                          <p:val>
                                            <p:strVal val="#ppt_x"/>
                                          </p:val>
                                        </p:tav>
                                        <p:tav tm="100000">
                                          <p:val>
                                            <p:strVal val="#ppt_x"/>
                                          </p:val>
                                        </p:tav>
                                      </p:tavLst>
                                    </p:anim>
                                    <p:anim calcmode="lin" valueType="num">
                                      <p:cBhvr additive="base">
                                        <p:cTn id="17" dur="750" fill="hold"/>
                                        <p:tgtEl>
                                          <p:spTgt spid="18"/>
                                        </p:tgtEl>
                                        <p:attrNameLst>
                                          <p:attrName>ppt_y</p:attrName>
                                        </p:attrNameLst>
                                      </p:cBhvr>
                                      <p:tavLst>
                                        <p:tav tm="0">
                                          <p:val>
                                            <p:strVal val="1+#ppt_h/2"/>
                                          </p:val>
                                        </p:tav>
                                        <p:tav tm="100000">
                                          <p:val>
                                            <p:strVal val="#ppt_y"/>
                                          </p:val>
                                        </p:tav>
                                      </p:tavLst>
                                    </p:anim>
                                  </p:childTnLst>
                                </p:cTn>
                              </p:par>
                              <p:par>
                                <p:cTn id="18" presetID="2" presetClass="entr" presetSubtype="4" decel="10000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750" fill="hold"/>
                                        <p:tgtEl>
                                          <p:spTgt spid="19"/>
                                        </p:tgtEl>
                                        <p:attrNameLst>
                                          <p:attrName>ppt_x</p:attrName>
                                        </p:attrNameLst>
                                      </p:cBhvr>
                                      <p:tavLst>
                                        <p:tav tm="0">
                                          <p:val>
                                            <p:strVal val="#ppt_x"/>
                                          </p:val>
                                        </p:tav>
                                        <p:tav tm="100000">
                                          <p:val>
                                            <p:strVal val="#ppt_x"/>
                                          </p:val>
                                        </p:tav>
                                      </p:tavLst>
                                    </p:anim>
                                    <p:anim calcmode="lin" valueType="num">
                                      <p:cBhvr additive="base">
                                        <p:cTn id="21" dur="750" fill="hold"/>
                                        <p:tgtEl>
                                          <p:spTgt spid="19"/>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 presetClass="entr" presetSubtype="4" decel="10000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750" fill="hold"/>
                                        <p:tgtEl>
                                          <p:spTgt spid="21"/>
                                        </p:tgtEl>
                                        <p:attrNameLst>
                                          <p:attrName>ppt_x</p:attrName>
                                        </p:attrNameLst>
                                      </p:cBhvr>
                                      <p:tavLst>
                                        <p:tav tm="0">
                                          <p:val>
                                            <p:strVal val="#ppt_x"/>
                                          </p:val>
                                        </p:tav>
                                        <p:tav tm="100000">
                                          <p:val>
                                            <p:strVal val="#ppt_x"/>
                                          </p:val>
                                        </p:tav>
                                      </p:tavLst>
                                    </p:anim>
                                    <p:anim calcmode="lin" valueType="num">
                                      <p:cBhvr additive="base">
                                        <p:cTn id="26" dur="750" fill="hold"/>
                                        <p:tgtEl>
                                          <p:spTgt spid="21"/>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750" fill="hold"/>
                                        <p:tgtEl>
                                          <p:spTgt spid="22"/>
                                        </p:tgtEl>
                                        <p:attrNameLst>
                                          <p:attrName>ppt_x</p:attrName>
                                        </p:attrNameLst>
                                      </p:cBhvr>
                                      <p:tavLst>
                                        <p:tav tm="0">
                                          <p:val>
                                            <p:strVal val="#ppt_x"/>
                                          </p:val>
                                        </p:tav>
                                        <p:tav tm="100000">
                                          <p:val>
                                            <p:strVal val="#ppt_x"/>
                                          </p:val>
                                        </p:tav>
                                      </p:tavLst>
                                    </p:anim>
                                    <p:anim calcmode="lin" valueType="num">
                                      <p:cBhvr additive="base">
                                        <p:cTn id="30" dur="750" fill="hold"/>
                                        <p:tgtEl>
                                          <p:spTgt spid="22"/>
                                        </p:tgtEl>
                                        <p:attrNameLst>
                                          <p:attrName>ppt_y</p:attrName>
                                        </p:attrNameLst>
                                      </p:cBhvr>
                                      <p:tavLst>
                                        <p:tav tm="0">
                                          <p:val>
                                            <p:strVal val="1+#ppt_h/2"/>
                                          </p:val>
                                        </p:tav>
                                        <p:tav tm="100000">
                                          <p:val>
                                            <p:strVal val="#ppt_y"/>
                                          </p:val>
                                        </p:tav>
                                      </p:tavLst>
                                    </p:anim>
                                  </p:childTnLst>
                                </p:cTn>
                              </p:par>
                            </p:childTnLst>
                          </p:cTn>
                        </p:par>
                        <p:par>
                          <p:cTn id="31" fill="hold">
                            <p:stCondLst>
                              <p:cond delay="2250"/>
                            </p:stCondLst>
                            <p:childTnLst>
                              <p:par>
                                <p:cTn id="32" presetID="2" presetClass="entr" presetSubtype="4" decel="10000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750" fill="hold"/>
                                        <p:tgtEl>
                                          <p:spTgt spid="23"/>
                                        </p:tgtEl>
                                        <p:attrNameLst>
                                          <p:attrName>ppt_x</p:attrName>
                                        </p:attrNameLst>
                                      </p:cBhvr>
                                      <p:tavLst>
                                        <p:tav tm="0">
                                          <p:val>
                                            <p:strVal val="#ppt_x"/>
                                          </p:val>
                                        </p:tav>
                                        <p:tav tm="100000">
                                          <p:val>
                                            <p:strVal val="#ppt_x"/>
                                          </p:val>
                                        </p:tav>
                                      </p:tavLst>
                                    </p:anim>
                                    <p:anim calcmode="lin" valueType="num">
                                      <p:cBhvr additive="base">
                                        <p:cTn id="35" dur="750" fill="hold"/>
                                        <p:tgtEl>
                                          <p:spTgt spid="23"/>
                                        </p:tgtEl>
                                        <p:attrNameLst>
                                          <p:attrName>ppt_y</p:attrName>
                                        </p:attrNameLst>
                                      </p:cBhvr>
                                      <p:tavLst>
                                        <p:tav tm="0">
                                          <p:val>
                                            <p:strVal val="1+#ppt_h/2"/>
                                          </p:val>
                                        </p:tav>
                                        <p:tav tm="100000">
                                          <p:val>
                                            <p:strVal val="#ppt_y"/>
                                          </p:val>
                                        </p:tav>
                                      </p:tavLst>
                                    </p:anim>
                                  </p:childTnLst>
                                </p:cTn>
                              </p:par>
                              <p:par>
                                <p:cTn id="36" presetID="2" presetClass="entr" presetSubtype="4" decel="10000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750" fill="hold"/>
                                        <p:tgtEl>
                                          <p:spTgt spid="24"/>
                                        </p:tgtEl>
                                        <p:attrNameLst>
                                          <p:attrName>ppt_x</p:attrName>
                                        </p:attrNameLst>
                                      </p:cBhvr>
                                      <p:tavLst>
                                        <p:tav tm="0">
                                          <p:val>
                                            <p:strVal val="#ppt_x"/>
                                          </p:val>
                                        </p:tav>
                                        <p:tav tm="100000">
                                          <p:val>
                                            <p:strVal val="#ppt_x"/>
                                          </p:val>
                                        </p:tav>
                                      </p:tavLst>
                                    </p:anim>
                                    <p:anim calcmode="lin" valueType="num">
                                      <p:cBhvr additive="base">
                                        <p:cTn id="39"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1"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677356" y="2243665"/>
            <a:ext cx="2472613" cy="24749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SQL Server in a Virtual Machine</a:t>
            </a:r>
          </a:p>
        </p:txBody>
      </p:sp>
      <p:sp>
        <p:nvSpPr>
          <p:cNvPr id="18" name="Rectangle 17"/>
          <p:cNvSpPr/>
          <p:nvPr/>
        </p:nvSpPr>
        <p:spPr bwMode="auto">
          <a:xfrm>
            <a:off x="3367500" y="2243664"/>
            <a:ext cx="2472613" cy="2474976"/>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Azure SQL Database</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3584" y="2597683"/>
            <a:ext cx="1520439" cy="1219200"/>
          </a:xfrm>
          <a:prstGeom prst="rect">
            <a:avLst/>
          </a:prstGeom>
        </p:spPr>
      </p:pic>
      <p:pic>
        <p:nvPicPr>
          <p:cNvPr id="20" name="Picture 3" descr="C:\Users\scottkl\AppData\Local\MetroStyleAddIn\Icons\Virtualization.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535" y="2597685"/>
            <a:ext cx="1578253" cy="12192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bwMode="auto">
          <a:xfrm>
            <a:off x="6057642" y="2243661"/>
            <a:ext cx="2472613" cy="2474976"/>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Azure Table </a:t>
            </a:r>
            <a:br>
              <a:rPr lang="en-US" sz="2000" dirty="0">
                <a:gradFill>
                  <a:gsLst>
                    <a:gs pos="0">
                      <a:srgbClr val="FFFFFF"/>
                    </a:gs>
                    <a:gs pos="100000">
                      <a:srgbClr val="FFFFFF"/>
                    </a:gs>
                  </a:gsLst>
                  <a:lin ang="5400000" scaled="0"/>
                </a:gradFill>
              </a:rPr>
            </a:br>
            <a:r>
              <a:rPr lang="en-US" sz="2000" dirty="0">
                <a:gradFill>
                  <a:gsLst>
                    <a:gs pos="0">
                      <a:srgbClr val="FFFFFF"/>
                    </a:gs>
                    <a:gs pos="100000">
                      <a:srgbClr val="FFFFFF"/>
                    </a:gs>
                  </a:gsLst>
                  <a:lin ang="5400000" scaled="0"/>
                </a:gradFill>
              </a:rPr>
              <a:t>Storage</a:t>
            </a:r>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33727" y="2597683"/>
            <a:ext cx="1520439" cy="1219200"/>
          </a:xfrm>
          <a:prstGeom prst="rect">
            <a:avLst/>
          </a:prstGeom>
        </p:spPr>
      </p:pic>
      <p:sp>
        <p:nvSpPr>
          <p:cNvPr id="23" name="Rectangle 22"/>
          <p:cNvSpPr/>
          <p:nvPr/>
        </p:nvSpPr>
        <p:spPr bwMode="auto">
          <a:xfrm>
            <a:off x="8747786" y="2243665"/>
            <a:ext cx="2472613" cy="2474976"/>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21893" tIns="121893" rIns="121893" bIns="91436" numCol="1" rtlCol="0" anchor="b" anchorCtr="0" compatLnSpc="1">
            <a:prstTxWarp prst="textNoShape">
              <a:avLst/>
            </a:prstTxWarp>
          </a:bodyPr>
          <a:lstStyle/>
          <a:p>
            <a:pPr defTabSz="914023" fontAlgn="base">
              <a:spcBef>
                <a:spcPct val="0"/>
              </a:spcBef>
              <a:spcAft>
                <a:spcPct val="0"/>
              </a:spcAft>
            </a:pPr>
            <a:r>
              <a:rPr lang="en-US" sz="2000" dirty="0">
                <a:gradFill>
                  <a:gsLst>
                    <a:gs pos="0">
                      <a:srgbClr val="FFFFFF"/>
                    </a:gs>
                    <a:gs pos="100000">
                      <a:srgbClr val="FFFFFF"/>
                    </a:gs>
                  </a:gsLst>
                  <a:lin ang="5400000" scaled="0"/>
                </a:gradFill>
              </a:rPr>
              <a:t>Azure Blob </a:t>
            </a:r>
            <a:br>
              <a:rPr lang="en-US" sz="2000" dirty="0">
                <a:gradFill>
                  <a:gsLst>
                    <a:gs pos="0">
                      <a:srgbClr val="FFFFFF"/>
                    </a:gs>
                    <a:gs pos="100000">
                      <a:srgbClr val="FFFFFF"/>
                    </a:gs>
                  </a:gsLst>
                  <a:lin ang="5400000" scaled="0"/>
                </a:gradFill>
              </a:rPr>
            </a:br>
            <a:r>
              <a:rPr lang="en-US" sz="2000" dirty="0">
                <a:gradFill>
                  <a:gsLst>
                    <a:gs pos="0">
                      <a:srgbClr val="FFFFFF"/>
                    </a:gs>
                    <a:gs pos="100000">
                      <a:srgbClr val="FFFFFF"/>
                    </a:gs>
                  </a:gsLst>
                  <a:lin ang="5400000" scaled="0"/>
                </a:gradFill>
              </a:rPr>
              <a:t>Storage</a:t>
            </a: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3870" y="2597683"/>
            <a:ext cx="1520439" cy="1219200"/>
          </a:xfrm>
          <a:prstGeom prst="rect">
            <a:avLst/>
          </a:prstGeom>
        </p:spPr>
      </p:pic>
      <p:sp>
        <p:nvSpPr>
          <p:cNvPr id="11" name="Rectangle 10"/>
          <p:cNvSpPr/>
          <p:nvPr/>
        </p:nvSpPr>
        <p:spPr bwMode="auto">
          <a:xfrm>
            <a:off x="0" y="4721144"/>
            <a:ext cx="12188825" cy="21368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519113" y="228600"/>
            <a:ext cx="11149013" cy="757131"/>
          </a:xfrm>
        </p:spPr>
        <p:txBody>
          <a:bodyPr/>
          <a:lstStyle/>
          <a:p>
            <a:r>
              <a:rPr lang="en-US" dirty="0"/>
              <a:t>Azure Data Management</a:t>
            </a:r>
          </a:p>
        </p:txBody>
      </p:sp>
    </p:spTree>
    <p:extLst>
      <p:ext uri="{BB962C8B-B14F-4D97-AF65-F5344CB8AC3E}">
        <p14:creationId xmlns:p14="http://schemas.microsoft.com/office/powerpoint/2010/main" val="285269255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3" y="228607"/>
            <a:ext cx="11149013" cy="1994392"/>
          </a:xfrm>
        </p:spPr>
        <p:txBody>
          <a:bodyPr/>
          <a:lstStyle/>
          <a:p>
            <a:r>
              <a:rPr lang="en-US" sz="4800" dirty="0"/>
              <a:t>A Continuous Offering </a:t>
            </a:r>
            <a:br>
              <a:rPr lang="en-US" sz="4800" dirty="0"/>
            </a:br>
            <a:r>
              <a:rPr lang="en-US" sz="4800" dirty="0"/>
              <a:t>		From Private to </a:t>
            </a:r>
            <a:br>
              <a:rPr lang="en-US" sz="4800" dirty="0"/>
            </a:br>
            <a:r>
              <a:rPr lang="en-US" sz="4800" dirty="0"/>
              <a:t>			</a:t>
            </a:r>
            <a:r>
              <a:rPr lang="en-US" sz="4800"/>
              <a:t>Public </a:t>
            </a:r>
            <a:r>
              <a:rPr lang="en-US" sz="4800" smtClean="0"/>
              <a:t>Cloud</a:t>
            </a:r>
            <a:endParaRPr lang="en-US" sz="4800" dirty="0"/>
          </a:p>
        </p:txBody>
      </p:sp>
      <p:sp>
        <p:nvSpPr>
          <p:cNvPr id="54" name="Rectangle 53"/>
          <p:cNvSpPr/>
          <p:nvPr/>
        </p:nvSpPr>
        <p:spPr bwMode="auto">
          <a:xfrm>
            <a:off x="6476587" y="4388201"/>
            <a:ext cx="1549840" cy="518916"/>
          </a:xfrm>
          <a:prstGeom prst="rect">
            <a:avLst/>
          </a:prstGeom>
          <a:solidFill>
            <a:schemeClr val="accent6"/>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55" name="Rectangle 54"/>
          <p:cNvSpPr/>
          <p:nvPr/>
        </p:nvSpPr>
        <p:spPr bwMode="auto">
          <a:xfrm>
            <a:off x="6476587" y="4388201"/>
            <a:ext cx="1549840" cy="518916"/>
          </a:xfrm>
          <a:prstGeom prst="rect">
            <a:avLst/>
          </a:prstGeom>
          <a:solidFill>
            <a:schemeClr val="accent6"/>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endParaRPr lang="en-US" kern="0" dirty="0">
              <a:gradFill>
                <a:gsLst>
                  <a:gs pos="85000">
                    <a:srgbClr val="FFFFFF"/>
                  </a:gs>
                  <a:gs pos="0">
                    <a:srgbClr val="FFFFFF"/>
                  </a:gs>
                </a:gsLst>
                <a:lin ang="5400000" scaled="0"/>
              </a:gradFill>
            </a:endParaRPr>
          </a:p>
        </p:txBody>
      </p:sp>
      <p:sp>
        <p:nvSpPr>
          <p:cNvPr id="56" name="Rectangle 55"/>
          <p:cNvSpPr/>
          <p:nvPr/>
        </p:nvSpPr>
        <p:spPr bwMode="auto">
          <a:xfrm>
            <a:off x="6476587" y="2481544"/>
            <a:ext cx="1549840" cy="1908524"/>
          </a:xfrm>
          <a:prstGeom prst="rect">
            <a:avLst/>
          </a:prstGeom>
          <a:solidFill>
            <a:schemeClr val="accent2"/>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57" name="Rectangle 56"/>
          <p:cNvSpPr/>
          <p:nvPr/>
        </p:nvSpPr>
        <p:spPr bwMode="auto">
          <a:xfrm>
            <a:off x="6476587" y="0"/>
            <a:ext cx="154984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58" name="Rectangle 57"/>
          <p:cNvSpPr/>
          <p:nvPr/>
        </p:nvSpPr>
        <p:spPr bwMode="auto">
          <a:xfrm>
            <a:off x="8072246" y="4388201"/>
            <a:ext cx="1549840" cy="518916"/>
          </a:xfrm>
          <a:prstGeom prst="rect">
            <a:avLst/>
          </a:prstGeom>
          <a:solidFill>
            <a:schemeClr val="accent6"/>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r>
              <a:rPr lang="en-US" kern="0" dirty="0" err="1">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sp>
        <p:nvSpPr>
          <p:cNvPr id="63" name="Rectangle 62"/>
          <p:cNvSpPr/>
          <p:nvPr/>
        </p:nvSpPr>
        <p:spPr bwMode="auto">
          <a:xfrm>
            <a:off x="9666384" y="4388201"/>
            <a:ext cx="1549840" cy="518916"/>
          </a:xfrm>
          <a:prstGeom prst="rect">
            <a:avLst/>
          </a:prstGeom>
          <a:solidFill>
            <a:schemeClr val="accent6"/>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r>
              <a:rPr lang="en-US" kern="0">
                <a:gradFill>
                  <a:gsLst>
                    <a:gs pos="85000">
                      <a:srgbClr val="FFFFFF"/>
                    </a:gs>
                    <a:gs pos="0">
                      <a:srgbClr val="FFFFFF"/>
                    </a:gs>
                  </a:gsLst>
                  <a:lin ang="5400000" scaled="0"/>
                </a:gradFill>
              </a:rPr>
              <a:t>SaaS</a:t>
            </a:r>
          </a:p>
        </p:txBody>
      </p:sp>
      <p:sp>
        <p:nvSpPr>
          <p:cNvPr id="67" name="Rectangle 66"/>
          <p:cNvSpPr/>
          <p:nvPr/>
        </p:nvSpPr>
        <p:spPr bwMode="auto">
          <a:xfrm>
            <a:off x="8070725" y="2481544"/>
            <a:ext cx="1549840" cy="1908524"/>
          </a:xfrm>
          <a:prstGeom prst="rect">
            <a:avLst/>
          </a:prstGeom>
          <a:solidFill>
            <a:schemeClr val="accent2"/>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defRPr/>
            </a:pPr>
            <a:endParaRPr lang="en-US" sz="2900" kern="0">
              <a:gradFill>
                <a:gsLst>
                  <a:gs pos="85000">
                    <a:srgbClr val="FFFFFF"/>
                  </a:gs>
                  <a:gs pos="0">
                    <a:srgbClr val="FFFFFF"/>
                  </a:gs>
                </a:gsLst>
                <a:lin ang="5400000" scaled="0"/>
              </a:gradFill>
            </a:endParaRPr>
          </a:p>
        </p:txBody>
      </p:sp>
      <p:sp>
        <p:nvSpPr>
          <p:cNvPr id="79" name="Rectangle 78"/>
          <p:cNvSpPr/>
          <p:nvPr/>
        </p:nvSpPr>
        <p:spPr bwMode="auto">
          <a:xfrm>
            <a:off x="9666384" y="2481544"/>
            <a:ext cx="1549840" cy="1908524"/>
          </a:xfrm>
          <a:prstGeom prst="rect">
            <a:avLst/>
          </a:prstGeom>
          <a:solidFill>
            <a:schemeClr val="accent2"/>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6" name="Rectangle 85"/>
          <p:cNvSpPr/>
          <p:nvPr/>
        </p:nvSpPr>
        <p:spPr bwMode="auto">
          <a:xfrm>
            <a:off x="3289837" y="4388201"/>
            <a:ext cx="1549840" cy="518916"/>
          </a:xfrm>
          <a:prstGeom prst="rect">
            <a:avLst/>
          </a:prstGeom>
          <a:solidFill>
            <a:schemeClr val="accent6"/>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87" name="Rectangle 86"/>
          <p:cNvSpPr/>
          <p:nvPr/>
        </p:nvSpPr>
        <p:spPr bwMode="auto">
          <a:xfrm>
            <a:off x="3288316" y="2481544"/>
            <a:ext cx="1549840" cy="1908524"/>
          </a:xfrm>
          <a:prstGeom prst="rect">
            <a:avLst/>
          </a:prstGeom>
          <a:solidFill>
            <a:schemeClr val="accent2"/>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pic>
        <p:nvPicPr>
          <p:cNvPr id="88" name="Picture 87" descr="\\MAGNUM\Projects\Microsoft\Cloud Power FY12\Design\ICONS_PNG\Application.png"/>
          <p:cNvPicPr>
            <a:picLocks noChangeAspect="1" noChangeArrowheads="1"/>
          </p:cNvPicPr>
          <p:nvPr/>
        </p:nvPicPr>
        <p:blipFill>
          <a:blip r:embed="rId3" cstate="print">
            <a:lum bright="100000"/>
          </a:blip>
          <a:srcRect/>
          <a:stretch>
            <a:fillRect/>
          </a:stretch>
        </p:blipFill>
        <p:spPr bwMode="auto">
          <a:xfrm>
            <a:off x="8188353" y="2723072"/>
            <a:ext cx="857527" cy="857304"/>
          </a:xfrm>
          <a:prstGeom prst="rect">
            <a:avLst/>
          </a:prstGeom>
          <a:noFill/>
        </p:spPr>
      </p:pic>
      <p:pic>
        <p:nvPicPr>
          <p:cNvPr id="89" name="Picture 2" descr="\\MAGNUM\Projects\Microsoft\Cloud Power FY12\Design\Icons\PNGs\Web.png"/>
          <p:cNvPicPr>
            <a:picLocks noChangeAspect="1" noChangeArrowheads="1"/>
          </p:cNvPicPr>
          <p:nvPr/>
        </p:nvPicPr>
        <p:blipFill rotWithShape="1">
          <a:blip r:embed="rId4" cstate="print">
            <a:lum bright="100000"/>
          </a:blip>
          <a:srcRect t="1" b="-1316"/>
          <a:stretch/>
        </p:blipFill>
        <p:spPr bwMode="auto">
          <a:xfrm>
            <a:off x="9831922" y="2807594"/>
            <a:ext cx="676969" cy="685872"/>
          </a:xfrm>
          <a:prstGeom prst="rect">
            <a:avLst/>
          </a:prstGeom>
          <a:noFill/>
        </p:spPr>
      </p:pic>
      <p:sp>
        <p:nvSpPr>
          <p:cNvPr id="90" name="Rectangle 89"/>
          <p:cNvSpPr/>
          <p:nvPr/>
        </p:nvSpPr>
        <p:spPr bwMode="auto">
          <a:xfrm>
            <a:off x="4883973" y="4388199"/>
            <a:ext cx="1549840" cy="518916"/>
          </a:xfrm>
          <a:prstGeom prst="rect">
            <a:avLst/>
          </a:prstGeom>
          <a:solidFill>
            <a:schemeClr val="accent6"/>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a:gradFill>
                  <a:gsLst>
                    <a:gs pos="85000">
                      <a:srgbClr val="FFFFFF"/>
                    </a:gs>
                    <a:gs pos="0">
                      <a:srgbClr val="FFFFFF"/>
                    </a:gs>
                  </a:gsLst>
                  <a:lin ang="5400000" scaled="0"/>
                </a:gradFill>
              </a:rPr>
              <a:t>Virtual</a:t>
            </a:r>
          </a:p>
        </p:txBody>
      </p:sp>
      <p:sp>
        <p:nvSpPr>
          <p:cNvPr id="91" name="Rectangle 90"/>
          <p:cNvSpPr/>
          <p:nvPr/>
        </p:nvSpPr>
        <p:spPr bwMode="auto">
          <a:xfrm>
            <a:off x="4882452" y="2481544"/>
            <a:ext cx="1549840" cy="1908524"/>
          </a:xfrm>
          <a:prstGeom prst="rect">
            <a:avLst/>
          </a:prstGeom>
          <a:solidFill>
            <a:schemeClr val="accent2"/>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92" name="Freeform 6"/>
          <p:cNvSpPr>
            <a:spLocks noChangeAspect="1" noEditPoints="1"/>
          </p:cNvSpPr>
          <p:nvPr/>
        </p:nvSpPr>
        <p:spPr bwMode="auto">
          <a:xfrm>
            <a:off x="3725649" y="299202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93" name="Freeform 17"/>
          <p:cNvSpPr>
            <a:spLocks noEditPoints="1"/>
          </p:cNvSpPr>
          <p:nvPr/>
        </p:nvSpPr>
        <p:spPr bwMode="auto">
          <a:xfrm>
            <a:off x="5223852" y="2998418"/>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94" name="Freeform 37"/>
          <p:cNvSpPr>
            <a:spLocks noEditPoints="1"/>
          </p:cNvSpPr>
          <p:nvPr/>
        </p:nvSpPr>
        <p:spPr bwMode="auto">
          <a:xfrm>
            <a:off x="7046444" y="3462990"/>
            <a:ext cx="752715" cy="556875"/>
          </a:xfrm>
          <a:custGeom>
            <a:avLst/>
            <a:gdLst>
              <a:gd name="T0" fmla="*/ 151 w 184"/>
              <a:gd name="T1" fmla="*/ 69 h 136"/>
              <a:gd name="T2" fmla="*/ 134 w 184"/>
              <a:gd name="T3" fmla="*/ 74 h 136"/>
              <a:gd name="T4" fmla="*/ 87 w 184"/>
              <a:gd name="T5" fmla="*/ 44 h 136"/>
              <a:gd name="T6" fmla="*/ 37 w 184"/>
              <a:gd name="T7" fmla="*/ 85 h 136"/>
              <a:gd name="T8" fmla="*/ 26 w 184"/>
              <a:gd name="T9" fmla="*/ 83 h 136"/>
              <a:gd name="T10" fmla="*/ 0 w 184"/>
              <a:gd name="T11" fmla="*/ 109 h 136"/>
              <a:gd name="T12" fmla="*/ 26 w 184"/>
              <a:gd name="T13" fmla="*/ 136 h 136"/>
              <a:gd name="T14" fmla="*/ 151 w 184"/>
              <a:gd name="T15" fmla="*/ 136 h 136"/>
              <a:gd name="T16" fmla="*/ 184 w 184"/>
              <a:gd name="T17" fmla="*/ 102 h 136"/>
              <a:gd name="T18" fmla="*/ 151 w 184"/>
              <a:gd name="T19" fmla="*/ 69 h 136"/>
              <a:gd name="T20" fmla="*/ 31 w 184"/>
              <a:gd name="T21" fmla="*/ 63 h 136"/>
              <a:gd name="T22" fmla="*/ 39 w 184"/>
              <a:gd name="T23" fmla="*/ 58 h 136"/>
              <a:gd name="T24" fmla="*/ 22 w 184"/>
              <a:gd name="T25" fmla="*/ 32 h 136"/>
              <a:gd name="T26" fmla="*/ 30 w 184"/>
              <a:gd name="T27" fmla="*/ 10 h 136"/>
              <a:gd name="T28" fmla="*/ 53 w 184"/>
              <a:gd name="T29" fmla="*/ 12 h 136"/>
              <a:gd name="T30" fmla="*/ 70 w 184"/>
              <a:gd name="T31" fmla="*/ 38 h 136"/>
              <a:gd name="T32" fmla="*/ 78 w 184"/>
              <a:gd name="T33" fmla="*/ 33 h 136"/>
              <a:gd name="T34" fmla="*/ 64 w 184"/>
              <a:gd name="T35" fmla="*/ 12 h 136"/>
              <a:gd name="T36" fmla="*/ 76 w 184"/>
              <a:gd name="T37" fmla="*/ 4 h 136"/>
              <a:gd name="T38" fmla="*/ 23 w 184"/>
              <a:gd name="T39" fmla="*/ 0 h 136"/>
              <a:gd name="T40" fmla="*/ 6 w 184"/>
              <a:gd name="T41" fmla="*/ 50 h 136"/>
              <a:gd name="T42" fmla="*/ 18 w 184"/>
              <a:gd name="T43" fmla="*/ 42 h 136"/>
              <a:gd name="T44" fmla="*/ 31 w 184"/>
              <a:gd name="T45" fmla="*/ 6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36">
                <a:moveTo>
                  <a:pt x="151" y="69"/>
                </a:moveTo>
                <a:cubicBezTo>
                  <a:pt x="145" y="69"/>
                  <a:pt x="139" y="71"/>
                  <a:pt x="134" y="74"/>
                </a:cubicBezTo>
                <a:cubicBezTo>
                  <a:pt x="125" y="56"/>
                  <a:pt x="108" y="44"/>
                  <a:pt x="87" y="44"/>
                </a:cubicBezTo>
                <a:cubicBezTo>
                  <a:pt x="62" y="44"/>
                  <a:pt x="42" y="62"/>
                  <a:pt x="37" y="85"/>
                </a:cubicBezTo>
                <a:cubicBezTo>
                  <a:pt x="33" y="83"/>
                  <a:pt x="30" y="83"/>
                  <a:pt x="26" y="83"/>
                </a:cubicBezTo>
                <a:cubicBezTo>
                  <a:pt x="11" y="83"/>
                  <a:pt x="0" y="94"/>
                  <a:pt x="0" y="109"/>
                </a:cubicBezTo>
                <a:cubicBezTo>
                  <a:pt x="0" y="124"/>
                  <a:pt x="11" y="136"/>
                  <a:pt x="26" y="136"/>
                </a:cubicBezTo>
                <a:cubicBezTo>
                  <a:pt x="151" y="136"/>
                  <a:pt x="151" y="136"/>
                  <a:pt x="151" y="136"/>
                </a:cubicBezTo>
                <a:cubicBezTo>
                  <a:pt x="169" y="136"/>
                  <a:pt x="184" y="121"/>
                  <a:pt x="184" y="102"/>
                </a:cubicBezTo>
                <a:cubicBezTo>
                  <a:pt x="184" y="84"/>
                  <a:pt x="169" y="69"/>
                  <a:pt x="151" y="69"/>
                </a:cubicBezTo>
                <a:close/>
                <a:moveTo>
                  <a:pt x="31" y="63"/>
                </a:moveTo>
                <a:cubicBezTo>
                  <a:pt x="39" y="58"/>
                  <a:pt x="39" y="58"/>
                  <a:pt x="39" y="58"/>
                </a:cubicBezTo>
                <a:cubicBezTo>
                  <a:pt x="22" y="32"/>
                  <a:pt x="22" y="32"/>
                  <a:pt x="22" y="32"/>
                </a:cubicBezTo>
                <a:cubicBezTo>
                  <a:pt x="30" y="10"/>
                  <a:pt x="30" y="10"/>
                  <a:pt x="30" y="10"/>
                </a:cubicBezTo>
                <a:cubicBezTo>
                  <a:pt x="53" y="12"/>
                  <a:pt x="53" y="12"/>
                  <a:pt x="53" y="12"/>
                </a:cubicBezTo>
                <a:cubicBezTo>
                  <a:pt x="70" y="38"/>
                  <a:pt x="70" y="38"/>
                  <a:pt x="70" y="38"/>
                </a:cubicBezTo>
                <a:cubicBezTo>
                  <a:pt x="78" y="33"/>
                  <a:pt x="78" y="33"/>
                  <a:pt x="78" y="33"/>
                </a:cubicBezTo>
                <a:cubicBezTo>
                  <a:pt x="64" y="12"/>
                  <a:pt x="64" y="12"/>
                  <a:pt x="64" y="12"/>
                </a:cubicBezTo>
                <a:cubicBezTo>
                  <a:pt x="76" y="4"/>
                  <a:pt x="76" y="4"/>
                  <a:pt x="76" y="4"/>
                </a:cubicBezTo>
                <a:cubicBezTo>
                  <a:pt x="23" y="0"/>
                  <a:pt x="23" y="0"/>
                  <a:pt x="23" y="0"/>
                </a:cubicBezTo>
                <a:cubicBezTo>
                  <a:pt x="6" y="50"/>
                  <a:pt x="6" y="50"/>
                  <a:pt x="6" y="50"/>
                </a:cubicBezTo>
                <a:cubicBezTo>
                  <a:pt x="18" y="42"/>
                  <a:pt x="18" y="42"/>
                  <a:pt x="18" y="42"/>
                </a:cubicBezTo>
                <a:lnTo>
                  <a:pt x="31" y="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95" name="Freeform 6"/>
          <p:cNvSpPr>
            <a:spLocks noChangeAspect="1" noEditPoints="1"/>
          </p:cNvSpPr>
          <p:nvPr/>
        </p:nvSpPr>
        <p:spPr bwMode="auto">
          <a:xfrm>
            <a:off x="6703854" y="2851744"/>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96" name="Freeform 37"/>
          <p:cNvSpPr>
            <a:spLocks noEditPoints="1"/>
          </p:cNvSpPr>
          <p:nvPr/>
        </p:nvSpPr>
        <p:spPr bwMode="auto">
          <a:xfrm>
            <a:off x="8617117" y="3462990"/>
            <a:ext cx="752715" cy="556875"/>
          </a:xfrm>
          <a:custGeom>
            <a:avLst/>
            <a:gdLst>
              <a:gd name="T0" fmla="*/ 151 w 184"/>
              <a:gd name="T1" fmla="*/ 69 h 136"/>
              <a:gd name="T2" fmla="*/ 134 w 184"/>
              <a:gd name="T3" fmla="*/ 74 h 136"/>
              <a:gd name="T4" fmla="*/ 87 w 184"/>
              <a:gd name="T5" fmla="*/ 44 h 136"/>
              <a:gd name="T6" fmla="*/ 37 w 184"/>
              <a:gd name="T7" fmla="*/ 85 h 136"/>
              <a:gd name="T8" fmla="*/ 26 w 184"/>
              <a:gd name="T9" fmla="*/ 83 h 136"/>
              <a:gd name="T10" fmla="*/ 0 w 184"/>
              <a:gd name="T11" fmla="*/ 109 h 136"/>
              <a:gd name="T12" fmla="*/ 26 w 184"/>
              <a:gd name="T13" fmla="*/ 136 h 136"/>
              <a:gd name="T14" fmla="*/ 151 w 184"/>
              <a:gd name="T15" fmla="*/ 136 h 136"/>
              <a:gd name="T16" fmla="*/ 184 w 184"/>
              <a:gd name="T17" fmla="*/ 102 h 136"/>
              <a:gd name="T18" fmla="*/ 151 w 184"/>
              <a:gd name="T19" fmla="*/ 69 h 136"/>
              <a:gd name="T20" fmla="*/ 31 w 184"/>
              <a:gd name="T21" fmla="*/ 63 h 136"/>
              <a:gd name="T22" fmla="*/ 39 w 184"/>
              <a:gd name="T23" fmla="*/ 58 h 136"/>
              <a:gd name="T24" fmla="*/ 22 w 184"/>
              <a:gd name="T25" fmla="*/ 32 h 136"/>
              <a:gd name="T26" fmla="*/ 30 w 184"/>
              <a:gd name="T27" fmla="*/ 10 h 136"/>
              <a:gd name="T28" fmla="*/ 53 w 184"/>
              <a:gd name="T29" fmla="*/ 12 h 136"/>
              <a:gd name="T30" fmla="*/ 70 w 184"/>
              <a:gd name="T31" fmla="*/ 38 h 136"/>
              <a:gd name="T32" fmla="*/ 78 w 184"/>
              <a:gd name="T33" fmla="*/ 33 h 136"/>
              <a:gd name="T34" fmla="*/ 64 w 184"/>
              <a:gd name="T35" fmla="*/ 12 h 136"/>
              <a:gd name="T36" fmla="*/ 76 w 184"/>
              <a:gd name="T37" fmla="*/ 4 h 136"/>
              <a:gd name="T38" fmla="*/ 23 w 184"/>
              <a:gd name="T39" fmla="*/ 0 h 136"/>
              <a:gd name="T40" fmla="*/ 6 w 184"/>
              <a:gd name="T41" fmla="*/ 50 h 136"/>
              <a:gd name="T42" fmla="*/ 18 w 184"/>
              <a:gd name="T43" fmla="*/ 42 h 136"/>
              <a:gd name="T44" fmla="*/ 31 w 184"/>
              <a:gd name="T45" fmla="*/ 6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36">
                <a:moveTo>
                  <a:pt x="151" y="69"/>
                </a:moveTo>
                <a:cubicBezTo>
                  <a:pt x="145" y="69"/>
                  <a:pt x="139" y="71"/>
                  <a:pt x="134" y="74"/>
                </a:cubicBezTo>
                <a:cubicBezTo>
                  <a:pt x="125" y="56"/>
                  <a:pt x="108" y="44"/>
                  <a:pt x="87" y="44"/>
                </a:cubicBezTo>
                <a:cubicBezTo>
                  <a:pt x="62" y="44"/>
                  <a:pt x="42" y="62"/>
                  <a:pt x="37" y="85"/>
                </a:cubicBezTo>
                <a:cubicBezTo>
                  <a:pt x="33" y="83"/>
                  <a:pt x="30" y="83"/>
                  <a:pt x="26" y="83"/>
                </a:cubicBezTo>
                <a:cubicBezTo>
                  <a:pt x="11" y="83"/>
                  <a:pt x="0" y="94"/>
                  <a:pt x="0" y="109"/>
                </a:cubicBezTo>
                <a:cubicBezTo>
                  <a:pt x="0" y="124"/>
                  <a:pt x="11" y="136"/>
                  <a:pt x="26" y="136"/>
                </a:cubicBezTo>
                <a:cubicBezTo>
                  <a:pt x="151" y="136"/>
                  <a:pt x="151" y="136"/>
                  <a:pt x="151" y="136"/>
                </a:cubicBezTo>
                <a:cubicBezTo>
                  <a:pt x="169" y="136"/>
                  <a:pt x="184" y="121"/>
                  <a:pt x="184" y="102"/>
                </a:cubicBezTo>
                <a:cubicBezTo>
                  <a:pt x="184" y="84"/>
                  <a:pt x="169" y="69"/>
                  <a:pt x="151" y="69"/>
                </a:cubicBezTo>
                <a:close/>
                <a:moveTo>
                  <a:pt x="31" y="63"/>
                </a:moveTo>
                <a:cubicBezTo>
                  <a:pt x="39" y="58"/>
                  <a:pt x="39" y="58"/>
                  <a:pt x="39" y="58"/>
                </a:cubicBezTo>
                <a:cubicBezTo>
                  <a:pt x="22" y="32"/>
                  <a:pt x="22" y="32"/>
                  <a:pt x="22" y="32"/>
                </a:cubicBezTo>
                <a:cubicBezTo>
                  <a:pt x="30" y="10"/>
                  <a:pt x="30" y="10"/>
                  <a:pt x="30" y="10"/>
                </a:cubicBezTo>
                <a:cubicBezTo>
                  <a:pt x="53" y="12"/>
                  <a:pt x="53" y="12"/>
                  <a:pt x="53" y="12"/>
                </a:cubicBezTo>
                <a:cubicBezTo>
                  <a:pt x="70" y="38"/>
                  <a:pt x="70" y="38"/>
                  <a:pt x="70" y="38"/>
                </a:cubicBezTo>
                <a:cubicBezTo>
                  <a:pt x="78" y="33"/>
                  <a:pt x="78" y="33"/>
                  <a:pt x="78" y="33"/>
                </a:cubicBezTo>
                <a:cubicBezTo>
                  <a:pt x="64" y="12"/>
                  <a:pt x="64" y="12"/>
                  <a:pt x="64" y="12"/>
                </a:cubicBezTo>
                <a:cubicBezTo>
                  <a:pt x="76" y="4"/>
                  <a:pt x="76" y="4"/>
                  <a:pt x="76" y="4"/>
                </a:cubicBezTo>
                <a:cubicBezTo>
                  <a:pt x="23" y="0"/>
                  <a:pt x="23" y="0"/>
                  <a:pt x="23" y="0"/>
                </a:cubicBezTo>
                <a:cubicBezTo>
                  <a:pt x="6" y="50"/>
                  <a:pt x="6" y="50"/>
                  <a:pt x="6" y="50"/>
                </a:cubicBezTo>
                <a:cubicBezTo>
                  <a:pt x="18" y="42"/>
                  <a:pt x="18" y="42"/>
                  <a:pt x="18" y="42"/>
                </a:cubicBezTo>
                <a:lnTo>
                  <a:pt x="31" y="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97" name="Freeform 37"/>
          <p:cNvSpPr>
            <a:spLocks noEditPoints="1"/>
          </p:cNvSpPr>
          <p:nvPr/>
        </p:nvSpPr>
        <p:spPr bwMode="auto">
          <a:xfrm>
            <a:off x="10157355" y="3462990"/>
            <a:ext cx="752715" cy="556875"/>
          </a:xfrm>
          <a:custGeom>
            <a:avLst/>
            <a:gdLst>
              <a:gd name="T0" fmla="*/ 151 w 184"/>
              <a:gd name="T1" fmla="*/ 69 h 136"/>
              <a:gd name="T2" fmla="*/ 134 w 184"/>
              <a:gd name="T3" fmla="*/ 74 h 136"/>
              <a:gd name="T4" fmla="*/ 87 w 184"/>
              <a:gd name="T5" fmla="*/ 44 h 136"/>
              <a:gd name="T6" fmla="*/ 37 w 184"/>
              <a:gd name="T7" fmla="*/ 85 h 136"/>
              <a:gd name="T8" fmla="*/ 26 w 184"/>
              <a:gd name="T9" fmla="*/ 83 h 136"/>
              <a:gd name="T10" fmla="*/ 0 w 184"/>
              <a:gd name="T11" fmla="*/ 109 h 136"/>
              <a:gd name="T12" fmla="*/ 26 w 184"/>
              <a:gd name="T13" fmla="*/ 136 h 136"/>
              <a:gd name="T14" fmla="*/ 151 w 184"/>
              <a:gd name="T15" fmla="*/ 136 h 136"/>
              <a:gd name="T16" fmla="*/ 184 w 184"/>
              <a:gd name="T17" fmla="*/ 102 h 136"/>
              <a:gd name="T18" fmla="*/ 151 w 184"/>
              <a:gd name="T19" fmla="*/ 69 h 136"/>
              <a:gd name="T20" fmla="*/ 31 w 184"/>
              <a:gd name="T21" fmla="*/ 63 h 136"/>
              <a:gd name="T22" fmla="*/ 39 w 184"/>
              <a:gd name="T23" fmla="*/ 58 h 136"/>
              <a:gd name="T24" fmla="*/ 22 w 184"/>
              <a:gd name="T25" fmla="*/ 32 h 136"/>
              <a:gd name="T26" fmla="*/ 30 w 184"/>
              <a:gd name="T27" fmla="*/ 10 h 136"/>
              <a:gd name="T28" fmla="*/ 53 w 184"/>
              <a:gd name="T29" fmla="*/ 12 h 136"/>
              <a:gd name="T30" fmla="*/ 70 w 184"/>
              <a:gd name="T31" fmla="*/ 38 h 136"/>
              <a:gd name="T32" fmla="*/ 78 w 184"/>
              <a:gd name="T33" fmla="*/ 33 h 136"/>
              <a:gd name="T34" fmla="*/ 64 w 184"/>
              <a:gd name="T35" fmla="*/ 12 h 136"/>
              <a:gd name="T36" fmla="*/ 76 w 184"/>
              <a:gd name="T37" fmla="*/ 4 h 136"/>
              <a:gd name="T38" fmla="*/ 23 w 184"/>
              <a:gd name="T39" fmla="*/ 0 h 136"/>
              <a:gd name="T40" fmla="*/ 6 w 184"/>
              <a:gd name="T41" fmla="*/ 50 h 136"/>
              <a:gd name="T42" fmla="*/ 18 w 184"/>
              <a:gd name="T43" fmla="*/ 42 h 136"/>
              <a:gd name="T44" fmla="*/ 31 w 184"/>
              <a:gd name="T45" fmla="*/ 6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4" h="136">
                <a:moveTo>
                  <a:pt x="151" y="69"/>
                </a:moveTo>
                <a:cubicBezTo>
                  <a:pt x="145" y="69"/>
                  <a:pt x="139" y="71"/>
                  <a:pt x="134" y="74"/>
                </a:cubicBezTo>
                <a:cubicBezTo>
                  <a:pt x="125" y="56"/>
                  <a:pt x="108" y="44"/>
                  <a:pt x="87" y="44"/>
                </a:cubicBezTo>
                <a:cubicBezTo>
                  <a:pt x="62" y="44"/>
                  <a:pt x="42" y="62"/>
                  <a:pt x="37" y="85"/>
                </a:cubicBezTo>
                <a:cubicBezTo>
                  <a:pt x="33" y="83"/>
                  <a:pt x="30" y="83"/>
                  <a:pt x="26" y="83"/>
                </a:cubicBezTo>
                <a:cubicBezTo>
                  <a:pt x="11" y="83"/>
                  <a:pt x="0" y="94"/>
                  <a:pt x="0" y="109"/>
                </a:cubicBezTo>
                <a:cubicBezTo>
                  <a:pt x="0" y="124"/>
                  <a:pt x="11" y="136"/>
                  <a:pt x="26" y="136"/>
                </a:cubicBezTo>
                <a:cubicBezTo>
                  <a:pt x="151" y="136"/>
                  <a:pt x="151" y="136"/>
                  <a:pt x="151" y="136"/>
                </a:cubicBezTo>
                <a:cubicBezTo>
                  <a:pt x="169" y="136"/>
                  <a:pt x="184" y="121"/>
                  <a:pt x="184" y="102"/>
                </a:cubicBezTo>
                <a:cubicBezTo>
                  <a:pt x="184" y="84"/>
                  <a:pt x="169" y="69"/>
                  <a:pt x="151" y="69"/>
                </a:cubicBezTo>
                <a:close/>
                <a:moveTo>
                  <a:pt x="31" y="63"/>
                </a:moveTo>
                <a:cubicBezTo>
                  <a:pt x="39" y="58"/>
                  <a:pt x="39" y="58"/>
                  <a:pt x="39" y="58"/>
                </a:cubicBezTo>
                <a:cubicBezTo>
                  <a:pt x="22" y="32"/>
                  <a:pt x="22" y="32"/>
                  <a:pt x="22" y="32"/>
                </a:cubicBezTo>
                <a:cubicBezTo>
                  <a:pt x="30" y="10"/>
                  <a:pt x="30" y="10"/>
                  <a:pt x="30" y="10"/>
                </a:cubicBezTo>
                <a:cubicBezTo>
                  <a:pt x="53" y="12"/>
                  <a:pt x="53" y="12"/>
                  <a:pt x="53" y="12"/>
                </a:cubicBezTo>
                <a:cubicBezTo>
                  <a:pt x="70" y="38"/>
                  <a:pt x="70" y="38"/>
                  <a:pt x="70" y="38"/>
                </a:cubicBezTo>
                <a:cubicBezTo>
                  <a:pt x="78" y="33"/>
                  <a:pt x="78" y="33"/>
                  <a:pt x="78" y="33"/>
                </a:cubicBezTo>
                <a:cubicBezTo>
                  <a:pt x="64" y="12"/>
                  <a:pt x="64" y="12"/>
                  <a:pt x="64" y="12"/>
                </a:cubicBezTo>
                <a:cubicBezTo>
                  <a:pt x="76" y="4"/>
                  <a:pt x="76" y="4"/>
                  <a:pt x="76" y="4"/>
                </a:cubicBezTo>
                <a:cubicBezTo>
                  <a:pt x="23" y="0"/>
                  <a:pt x="23" y="0"/>
                  <a:pt x="23" y="0"/>
                </a:cubicBezTo>
                <a:cubicBezTo>
                  <a:pt x="6" y="50"/>
                  <a:pt x="6" y="50"/>
                  <a:pt x="6" y="50"/>
                </a:cubicBezTo>
                <a:cubicBezTo>
                  <a:pt x="18" y="42"/>
                  <a:pt x="18" y="42"/>
                  <a:pt x="18" y="42"/>
                </a:cubicBezTo>
                <a:lnTo>
                  <a:pt x="31" y="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98" name="Rectangle 97"/>
          <p:cNvSpPr/>
          <p:nvPr/>
        </p:nvSpPr>
        <p:spPr>
          <a:xfrm>
            <a:off x="6881638" y="4410534"/>
            <a:ext cx="803857" cy="455509"/>
          </a:xfrm>
          <a:prstGeom prst="rect">
            <a:avLst/>
          </a:prstGeom>
        </p:spPr>
        <p:txBody>
          <a:bodyPr wrap="none" lIns="121899" tIns="60949" rIns="121899" bIns="60949">
            <a:spAutoFit/>
          </a:bodyPr>
          <a:lstStyle/>
          <a:p>
            <a:pPr defTabSz="914209">
              <a:lnSpc>
                <a:spcPct val="90000"/>
              </a:lnSpc>
              <a:buSzPct val="90000"/>
              <a:defRPr/>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pic>
        <p:nvPicPr>
          <p:cNvPr id="99" name="Picture 9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5516" y="4972861"/>
            <a:ext cx="2626077" cy="667232"/>
          </a:xfrm>
          <a:prstGeom prst="rect">
            <a:avLst/>
          </a:prstGeom>
        </p:spPr>
      </p:pic>
      <p:sp>
        <p:nvSpPr>
          <p:cNvPr id="100" name="Rectangle 99"/>
          <p:cNvSpPr/>
          <p:nvPr/>
        </p:nvSpPr>
        <p:spPr bwMode="auto">
          <a:xfrm>
            <a:off x="3289838" y="2362200"/>
            <a:ext cx="4684573" cy="3392600"/>
          </a:xfrm>
          <a:prstGeom prst="rect">
            <a:avLst/>
          </a:prstGeom>
          <a:noFill/>
          <a:ln w="38100">
            <a:solidFill>
              <a:schemeClr val="accent6"/>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01" name="Rectangle 100"/>
          <p:cNvSpPr/>
          <p:nvPr/>
        </p:nvSpPr>
        <p:spPr bwMode="auto">
          <a:xfrm>
            <a:off x="8084463" y="2362200"/>
            <a:ext cx="1499804" cy="3384133"/>
          </a:xfrm>
          <a:prstGeom prst="rect">
            <a:avLst/>
          </a:prstGeom>
          <a:noFill/>
          <a:ln w="38100">
            <a:solidFill>
              <a:schemeClr val="accent6"/>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02" name="TextBox 101"/>
          <p:cNvSpPr txBox="1"/>
          <p:nvPr/>
        </p:nvSpPr>
        <p:spPr>
          <a:xfrm>
            <a:off x="8333160" y="4938046"/>
            <a:ext cx="1002410" cy="738664"/>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pPr algn="l"/>
            <a:r>
              <a:rPr lang="en-US" sz="1600" dirty="0"/>
              <a:t>Windows Azure SQL Database</a:t>
            </a:r>
          </a:p>
        </p:txBody>
      </p:sp>
    </p:spTree>
    <p:extLst>
      <p:ext uri="{BB962C8B-B14F-4D97-AF65-F5344CB8AC3E}">
        <p14:creationId xmlns:p14="http://schemas.microsoft.com/office/powerpoint/2010/main" val="48153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up)">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wipe(up)">
                                      <p:cBhvr>
                                        <p:cTn id="12" dur="500"/>
                                        <p:tgtEl>
                                          <p:spTgt spid="100"/>
                                        </p:tgtEl>
                                      </p:cBhvr>
                                    </p:animEffect>
                                  </p:childTnLst>
                                </p:cTn>
                              </p:par>
                              <p:par>
                                <p:cTn id="13" presetID="22" presetClass="entr" presetSubtype="1" fill="hold" nodeType="with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wipe(up)">
                                      <p:cBhvr>
                                        <p:cTn id="15" dur="500"/>
                                        <p:tgtEl>
                                          <p:spTgt spid="9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1"/>
                                        </p:tgtEl>
                                        <p:attrNameLst>
                                          <p:attrName>style.visibility</p:attrName>
                                        </p:attrNameLst>
                                      </p:cBhvr>
                                      <p:to>
                                        <p:strVal val="visible"/>
                                      </p:to>
                                    </p:set>
                                    <p:animEffect transition="in" filter="wipe(up)">
                                      <p:cBhvr>
                                        <p:cTn id="20" dur="500"/>
                                        <p:tgtEl>
                                          <p:spTgt spid="101"/>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wipe(up)">
                                      <p:cBhvr>
                                        <p:cTn id="23"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100" grpId="0" animBg="1"/>
      <p:bldP spid="101" grpId="0" animBg="1"/>
      <p:bldP spid="10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2903221028"/>
              </p:ext>
            </p:extLst>
          </p:nvPr>
        </p:nvGraphicFramePr>
        <p:xfrm>
          <a:off x="1" y="13"/>
          <a:ext cx="158751" cy="158751"/>
        </p:xfrm>
        <a:graphic>
          <a:graphicData uri="http://schemas.openxmlformats.org/presentationml/2006/ole">
            <mc:AlternateContent xmlns:mc="http://schemas.openxmlformats.org/markup-compatibility/2006">
              <mc:Choice xmlns:v="urn:schemas-microsoft-com:vml" Requires="v">
                <p:oleObj spid="_x0000_s3124" name="think-cell Slide" r:id="rId14" imgW="270" imgH="270" progId="TCLayout.ActiveDocument.1">
                  <p:embed/>
                </p:oleObj>
              </mc:Choice>
              <mc:Fallback>
                <p:oleObj name="think-cell Slide" r:id="rId14" imgW="270" imgH="270" progId="TCLayout.ActiveDocument.1">
                  <p:embed/>
                  <p:pic>
                    <p:nvPicPr>
                      <p:cNvPr id="0" name=""/>
                      <p:cNvPicPr/>
                      <p:nvPr/>
                    </p:nvPicPr>
                    <p:blipFill>
                      <a:blip r:embed="rId15"/>
                      <a:stretch>
                        <a:fillRect/>
                      </a:stretch>
                    </p:blipFill>
                    <p:spPr>
                      <a:xfrm>
                        <a:off x="1" y="13"/>
                        <a:ext cx="158751" cy="158751"/>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IN" smtClean="0"/>
              <a:t>SQL Server in a Virtual Machine</a:t>
            </a:r>
            <a:endParaRPr lang="en-US" dirty="0"/>
          </a:p>
        </p:txBody>
      </p:sp>
      <p:grpSp>
        <p:nvGrpSpPr>
          <p:cNvPr id="13" name="Group 12"/>
          <p:cNvGrpSpPr/>
          <p:nvPr/>
        </p:nvGrpSpPr>
        <p:grpSpPr>
          <a:xfrm>
            <a:off x="1282901" y="1100529"/>
            <a:ext cx="9498842" cy="5493806"/>
            <a:chOff x="1282900" y="1100527"/>
            <a:chExt cx="9498842" cy="5493806"/>
          </a:xfrm>
        </p:grpSpPr>
        <p:grpSp>
          <p:nvGrpSpPr>
            <p:cNvPr id="11" name="Group 10"/>
            <p:cNvGrpSpPr/>
            <p:nvPr/>
          </p:nvGrpSpPr>
          <p:grpSpPr>
            <a:xfrm>
              <a:off x="1282901" y="1100527"/>
              <a:ext cx="9498841" cy="1280161"/>
              <a:chOff x="1282901" y="1061479"/>
              <a:chExt cx="9498841" cy="1280161"/>
            </a:xfrm>
          </p:grpSpPr>
          <p:grpSp>
            <p:nvGrpSpPr>
              <p:cNvPr id="9" name="Group 8"/>
              <p:cNvGrpSpPr/>
              <p:nvPr/>
            </p:nvGrpSpPr>
            <p:grpSpPr>
              <a:xfrm>
                <a:off x="1282901" y="1061480"/>
                <a:ext cx="1645920" cy="1280160"/>
                <a:chOff x="352269" y="5025175"/>
                <a:chExt cx="1724280" cy="1399758"/>
              </a:xfrm>
            </p:grpSpPr>
            <p:sp>
              <p:nvSpPr>
                <p:cNvPr id="58" name="Rectangle 57"/>
                <p:cNvSpPr/>
                <p:nvPr>
                  <p:custDataLst>
                    <p:tags r:id="rId11"/>
                  </p:custDataLst>
                </p:nvPr>
              </p:nvSpPr>
              <p:spPr bwMode="auto">
                <a:xfrm>
                  <a:off x="352269" y="5025175"/>
                  <a:ext cx="1724280" cy="1399758"/>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715" tIns="45715" rIns="91428" bIns="45715" numCol="1" rtlCol="0" anchor="b" anchorCtr="0" compatLnSpc="1">
                  <a:prstTxWarp prst="textNoShape">
                    <a:avLst/>
                  </a:prstTxWarp>
                  <a:noAutofit/>
                </a:bodyPr>
                <a:lstStyle/>
                <a:p>
                  <a:pPr algn="ctr" defTabSz="1624265" fontAlgn="base">
                    <a:spcBef>
                      <a:spcPts val="1120"/>
                    </a:spcBef>
                    <a:spcAft>
                      <a:spcPct val="0"/>
                    </a:spcAft>
                    <a:buClr>
                      <a:srgbClr val="C2C2C2">
                        <a:lumMod val="75000"/>
                      </a:srgbClr>
                    </a:buClr>
                    <a:buSzPct val="100000"/>
                  </a:pPr>
                  <a:r>
                    <a:rPr lang="en-US" sz="1600" b="1" dirty="0">
                      <a:solidFill>
                        <a:srgbClr val="FFFFFF">
                          <a:alpha val="99000"/>
                        </a:srgbClr>
                      </a:solidFill>
                      <a:cs typeface="Segoe UI" pitchFamily="34" charset="0"/>
                    </a:rPr>
                    <a:t/>
                  </a:r>
                  <a:br>
                    <a:rPr lang="en-US" sz="1600" b="1" dirty="0">
                      <a:solidFill>
                        <a:srgbClr val="FFFFFF">
                          <a:alpha val="99000"/>
                        </a:srgbClr>
                      </a:solidFill>
                      <a:cs typeface="Segoe UI" pitchFamily="34" charset="0"/>
                    </a:rPr>
                  </a:br>
                  <a:r>
                    <a:rPr lang="en-US" sz="1600" b="1" dirty="0">
                      <a:solidFill>
                        <a:srgbClr val="FFFFFF">
                          <a:alpha val="99000"/>
                        </a:srgbClr>
                      </a:solidFill>
                      <a:cs typeface="Segoe UI" pitchFamily="34" charset="0"/>
                    </a:rPr>
                    <a:t> </a:t>
                  </a:r>
                </a:p>
              </p:txBody>
            </p:sp>
            <p:pic>
              <p:nvPicPr>
                <p:cNvPr id="64" name="Picture 2"/>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l="7630" r="5505" b="15070"/>
                <a:stretch/>
              </p:blipFill>
              <p:spPr bwMode="auto">
                <a:xfrm>
                  <a:off x="593624" y="5340685"/>
                  <a:ext cx="1241569" cy="76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2" name="Rectangle 81"/>
              <p:cNvSpPr/>
              <p:nvPr>
                <p:custDataLst>
                  <p:tags r:id="rId10"/>
                </p:custDataLst>
              </p:nvPr>
            </p:nvSpPr>
            <p:spPr bwMode="auto">
              <a:xfrm>
                <a:off x="3043368" y="1061479"/>
                <a:ext cx="7738374" cy="1280160"/>
              </a:xfrm>
              <a:prstGeom prst="rect">
                <a:avLst/>
              </a:prstGeom>
              <a:solidFill>
                <a:schemeClr val="accent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pPr defTabSz="1624265" fontAlgn="base">
                  <a:spcBef>
                    <a:spcPts val="400"/>
                  </a:spcBef>
                  <a:spcAft>
                    <a:spcPts val="400"/>
                  </a:spcAft>
                  <a:buClr>
                    <a:srgbClr val="C2C2C2">
                      <a:lumMod val="75000"/>
                    </a:srgbClr>
                  </a:buClr>
                  <a:buSzPct val="100000"/>
                </a:pPr>
                <a:r>
                  <a:rPr lang="en-US" sz="2400" dirty="0">
                    <a:solidFill>
                      <a:srgbClr val="FFFFFF">
                        <a:alpha val="99000"/>
                      </a:srgbClr>
                    </a:solidFill>
                    <a:cs typeface="Segoe UI" pitchFamily="34" charset="0"/>
                  </a:rPr>
                  <a:t>Full SQL Server capability</a:t>
                </a:r>
                <a:endParaRPr lang="en-US" sz="2000" dirty="0">
                  <a:gradFill>
                    <a:gsLst>
                      <a:gs pos="0">
                        <a:schemeClr val="tx1"/>
                      </a:gs>
                      <a:gs pos="100000">
                        <a:schemeClr val="tx1"/>
                      </a:gs>
                    </a:gsLst>
                    <a:lin ang="5400000" scaled="0"/>
                  </a:gradFill>
                  <a:cs typeface="Segoe UI" pitchFamily="34" charset="0"/>
                </a:endParaRPr>
              </a:p>
            </p:txBody>
          </p:sp>
        </p:grpSp>
        <p:grpSp>
          <p:nvGrpSpPr>
            <p:cNvPr id="10" name="Group 9"/>
            <p:cNvGrpSpPr/>
            <p:nvPr/>
          </p:nvGrpSpPr>
          <p:grpSpPr>
            <a:xfrm>
              <a:off x="1282900" y="2505076"/>
              <a:ext cx="9498842" cy="1280160"/>
              <a:chOff x="1282900" y="2445879"/>
              <a:chExt cx="9498842" cy="1280160"/>
            </a:xfrm>
          </p:grpSpPr>
          <p:sp>
            <p:nvSpPr>
              <p:cNvPr id="66" name="Rectangle 65"/>
              <p:cNvSpPr/>
              <p:nvPr>
                <p:custDataLst>
                  <p:tags r:id="rId8"/>
                </p:custDataLst>
              </p:nvPr>
            </p:nvSpPr>
            <p:spPr bwMode="auto">
              <a:xfrm>
                <a:off x="3043368" y="2445879"/>
                <a:ext cx="7738374" cy="1280160"/>
              </a:xfrm>
              <a:prstGeom prst="rect">
                <a:avLst/>
              </a:prstGeom>
              <a:solidFill>
                <a:schemeClr val="accent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pPr defTabSz="1624265" fontAlgn="base">
                  <a:spcBef>
                    <a:spcPts val="400"/>
                  </a:spcBef>
                  <a:spcAft>
                    <a:spcPts val="400"/>
                  </a:spcAft>
                  <a:buClr>
                    <a:srgbClr val="C2C2C2">
                      <a:lumMod val="75000"/>
                    </a:srgbClr>
                  </a:buClr>
                  <a:buSzPct val="100000"/>
                </a:pPr>
                <a:r>
                  <a:rPr lang="en-US" sz="2400" dirty="0">
                    <a:solidFill>
                      <a:srgbClr val="FFFFFF">
                        <a:alpha val="99000"/>
                      </a:srgbClr>
                    </a:solidFill>
                    <a:cs typeface="Segoe UI" pitchFamily="34" charset="0"/>
                  </a:rPr>
                  <a:t>Low TCO for existing apps</a:t>
                </a:r>
                <a:endParaRPr lang="en-US" sz="2000" dirty="0">
                  <a:gradFill>
                    <a:gsLst>
                      <a:gs pos="0">
                        <a:schemeClr val="tx1"/>
                      </a:gs>
                      <a:gs pos="100000">
                        <a:schemeClr val="tx1"/>
                      </a:gs>
                    </a:gsLst>
                    <a:lin ang="5400000" scaled="0"/>
                  </a:gradFill>
                  <a:cs typeface="Segoe UI" pitchFamily="34" charset="0"/>
                </a:endParaRPr>
              </a:p>
            </p:txBody>
          </p:sp>
          <p:grpSp>
            <p:nvGrpSpPr>
              <p:cNvPr id="6" name="Group 5"/>
              <p:cNvGrpSpPr/>
              <p:nvPr/>
            </p:nvGrpSpPr>
            <p:grpSpPr>
              <a:xfrm>
                <a:off x="1282900" y="2445879"/>
                <a:ext cx="1645921" cy="1280160"/>
                <a:chOff x="548092" y="1214350"/>
                <a:chExt cx="1528457" cy="1399758"/>
              </a:xfrm>
            </p:grpSpPr>
            <p:sp>
              <p:nvSpPr>
                <p:cNvPr id="74" name="Rectangle 73"/>
                <p:cNvSpPr/>
                <p:nvPr>
                  <p:custDataLst>
                    <p:tags r:id="rId9"/>
                  </p:custDataLst>
                </p:nvPr>
              </p:nvSpPr>
              <p:spPr bwMode="auto">
                <a:xfrm>
                  <a:off x="548092" y="1214350"/>
                  <a:ext cx="1528457" cy="1399758"/>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715" tIns="45715" rIns="91428" bIns="45715" numCol="1" rtlCol="0" anchor="b" anchorCtr="0" compatLnSpc="1">
                  <a:prstTxWarp prst="textNoShape">
                    <a:avLst/>
                  </a:prstTxWarp>
                  <a:noAutofit/>
                </a:bodyPr>
                <a:lstStyle/>
                <a:p>
                  <a:pPr algn="ctr" defTabSz="1624265" fontAlgn="base">
                    <a:spcBef>
                      <a:spcPts val="1120"/>
                    </a:spcBef>
                    <a:spcAft>
                      <a:spcPct val="0"/>
                    </a:spcAft>
                    <a:buClr>
                      <a:srgbClr val="C2C2C2">
                        <a:lumMod val="75000"/>
                      </a:srgbClr>
                    </a:buClr>
                    <a:buSzPct val="100000"/>
                  </a:pPr>
                  <a:r>
                    <a:rPr lang="en-US" sz="1600" b="1" dirty="0">
                      <a:solidFill>
                        <a:srgbClr val="FFFFFF">
                          <a:alpha val="99000"/>
                        </a:srgbClr>
                      </a:solidFill>
                      <a:cs typeface="Segoe UI" pitchFamily="34" charset="0"/>
                    </a:rPr>
                    <a:t/>
                  </a:r>
                  <a:br>
                    <a:rPr lang="en-US" sz="1600" b="1" dirty="0">
                      <a:solidFill>
                        <a:srgbClr val="FFFFFF">
                          <a:alpha val="99000"/>
                        </a:srgbClr>
                      </a:solidFill>
                      <a:cs typeface="Segoe UI" pitchFamily="34" charset="0"/>
                    </a:rPr>
                  </a:br>
                  <a:r>
                    <a:rPr lang="en-US" sz="1600" b="1" dirty="0">
                      <a:solidFill>
                        <a:srgbClr val="FFFFFF">
                          <a:alpha val="99000"/>
                        </a:srgbClr>
                      </a:solidFill>
                      <a:cs typeface="Segoe UI" pitchFamily="34" charset="0"/>
                    </a:rPr>
                    <a:t/>
                  </a:r>
                  <a:br>
                    <a:rPr lang="en-US" sz="1600" b="1" dirty="0">
                      <a:solidFill>
                        <a:srgbClr val="FFFFFF">
                          <a:alpha val="99000"/>
                        </a:srgbClr>
                      </a:solidFill>
                      <a:cs typeface="Segoe UI" pitchFamily="34" charset="0"/>
                    </a:rPr>
                  </a:br>
                  <a:endParaRPr lang="en-US" sz="1600" b="1" dirty="0">
                    <a:solidFill>
                      <a:srgbClr val="FFFFFF">
                        <a:alpha val="99000"/>
                      </a:srgbClr>
                    </a:solidFill>
                    <a:cs typeface="Segoe UI" pitchFamily="34" charset="0"/>
                  </a:endParaRPr>
                </a:p>
              </p:txBody>
            </p:sp>
            <p:pic>
              <p:nvPicPr>
                <p:cNvPr id="59" name="Picture 58"/>
                <p:cNvPicPr>
                  <a:picLocks noChangeAspect="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7116" y="1540055"/>
                  <a:ext cx="952998" cy="769083"/>
                </a:xfrm>
                <a:prstGeom prst="rect">
                  <a:avLst/>
                </a:prstGeom>
              </p:spPr>
            </p:pic>
          </p:grpSp>
        </p:grpSp>
        <p:grpSp>
          <p:nvGrpSpPr>
            <p:cNvPr id="5" name="Group 4"/>
            <p:cNvGrpSpPr/>
            <p:nvPr/>
          </p:nvGrpSpPr>
          <p:grpSpPr>
            <a:xfrm>
              <a:off x="1282900" y="3909624"/>
              <a:ext cx="9498842" cy="1280161"/>
              <a:chOff x="1282900" y="3850427"/>
              <a:chExt cx="9498842" cy="1280161"/>
            </a:xfrm>
          </p:grpSpPr>
          <p:grpSp>
            <p:nvGrpSpPr>
              <p:cNvPr id="8" name="Group 7"/>
              <p:cNvGrpSpPr/>
              <p:nvPr/>
            </p:nvGrpSpPr>
            <p:grpSpPr>
              <a:xfrm>
                <a:off x="1282900" y="3850427"/>
                <a:ext cx="1645921" cy="1280160"/>
                <a:chOff x="710774" y="5023734"/>
                <a:chExt cx="1528457" cy="1399758"/>
              </a:xfrm>
            </p:grpSpPr>
            <p:sp>
              <p:nvSpPr>
                <p:cNvPr id="57" name="Rectangle 56"/>
                <p:cNvSpPr/>
                <p:nvPr>
                  <p:custDataLst>
                    <p:tags r:id="rId7"/>
                  </p:custDataLst>
                </p:nvPr>
              </p:nvSpPr>
              <p:spPr bwMode="auto">
                <a:xfrm>
                  <a:off x="710774" y="5023734"/>
                  <a:ext cx="1528457" cy="1399758"/>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715" tIns="45715" rIns="91428" bIns="45715" numCol="1" rtlCol="0" anchor="b" anchorCtr="0" compatLnSpc="1">
                  <a:prstTxWarp prst="textNoShape">
                    <a:avLst/>
                  </a:prstTxWarp>
                  <a:noAutofit/>
                </a:bodyPr>
                <a:lstStyle/>
                <a:p>
                  <a:pPr algn="ctr" defTabSz="1624265" fontAlgn="base">
                    <a:spcBef>
                      <a:spcPts val="1120"/>
                    </a:spcBef>
                    <a:spcAft>
                      <a:spcPct val="0"/>
                    </a:spcAft>
                    <a:buClr>
                      <a:srgbClr val="C2C2C2">
                        <a:lumMod val="75000"/>
                      </a:srgbClr>
                    </a:buClr>
                    <a:buSzPct val="100000"/>
                  </a:pPr>
                  <a:r>
                    <a:rPr lang="en-US" sz="1600" b="1" dirty="0">
                      <a:solidFill>
                        <a:srgbClr val="FFFFFF">
                          <a:alpha val="99000"/>
                        </a:srgbClr>
                      </a:solidFill>
                      <a:cs typeface="Segoe UI" pitchFamily="34" charset="0"/>
                    </a:rPr>
                    <a:t/>
                  </a:r>
                  <a:br>
                    <a:rPr lang="en-US" sz="1600" b="1" dirty="0">
                      <a:solidFill>
                        <a:srgbClr val="FFFFFF">
                          <a:alpha val="99000"/>
                        </a:srgbClr>
                      </a:solidFill>
                      <a:cs typeface="Segoe UI" pitchFamily="34" charset="0"/>
                    </a:rPr>
                  </a:br>
                  <a:r>
                    <a:rPr lang="en-US" sz="1600" b="1" dirty="0">
                      <a:solidFill>
                        <a:srgbClr val="FFFFFF">
                          <a:alpha val="99000"/>
                        </a:srgbClr>
                      </a:solidFill>
                      <a:cs typeface="Segoe UI" pitchFamily="34" charset="0"/>
                    </a:rPr>
                    <a:t/>
                  </a:r>
                  <a:br>
                    <a:rPr lang="en-US" sz="1600" b="1" dirty="0">
                      <a:solidFill>
                        <a:srgbClr val="FFFFFF">
                          <a:alpha val="99000"/>
                        </a:srgbClr>
                      </a:solidFill>
                      <a:cs typeface="Segoe UI" pitchFamily="34" charset="0"/>
                    </a:rPr>
                  </a:br>
                  <a:endParaRPr lang="en-US" sz="1600" b="1" dirty="0">
                    <a:solidFill>
                      <a:srgbClr val="FFFFFF">
                        <a:alpha val="99000"/>
                      </a:srgbClr>
                    </a:solidFill>
                    <a:cs typeface="Segoe UI" pitchFamily="34" charset="0"/>
                  </a:endParaRPr>
                </a:p>
              </p:txBody>
            </p:sp>
            <p:pic>
              <p:nvPicPr>
                <p:cNvPr id="54" name="Picture 53"/>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5406" y="5276536"/>
                  <a:ext cx="1045192" cy="897033"/>
                </a:xfrm>
                <a:prstGeom prst="rect">
                  <a:avLst/>
                </a:prstGeom>
              </p:spPr>
            </p:pic>
          </p:grpSp>
          <p:sp>
            <p:nvSpPr>
              <p:cNvPr id="78" name="Rectangle 77"/>
              <p:cNvSpPr/>
              <p:nvPr>
                <p:custDataLst>
                  <p:tags r:id="rId6"/>
                </p:custDataLst>
              </p:nvPr>
            </p:nvSpPr>
            <p:spPr bwMode="auto">
              <a:xfrm>
                <a:off x="3043368" y="3850428"/>
                <a:ext cx="7738374" cy="1280160"/>
              </a:xfrm>
              <a:prstGeom prst="rect">
                <a:avLst/>
              </a:prstGeom>
              <a:solidFill>
                <a:schemeClr val="accent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pPr defTabSz="1624265" fontAlgn="base">
                  <a:spcBef>
                    <a:spcPts val="400"/>
                  </a:spcBef>
                  <a:spcAft>
                    <a:spcPts val="400"/>
                  </a:spcAft>
                  <a:buClr>
                    <a:srgbClr val="C2C2C2">
                      <a:lumMod val="75000"/>
                    </a:srgbClr>
                  </a:buClr>
                  <a:buSzPct val="100000"/>
                </a:pPr>
                <a:r>
                  <a:rPr lang="en-US" sz="2400" dirty="0">
                    <a:solidFill>
                      <a:srgbClr val="FFFFFF">
                        <a:alpha val="99000"/>
                      </a:srgbClr>
                    </a:solidFill>
                    <a:cs typeface="Segoe UI" pitchFamily="34" charset="0"/>
                  </a:rPr>
                  <a:t>Flexibility &amp; control</a:t>
                </a:r>
                <a:r>
                  <a:rPr lang="en-US" sz="2000" dirty="0">
                    <a:gradFill>
                      <a:gsLst>
                        <a:gs pos="0">
                          <a:schemeClr val="tx1"/>
                        </a:gs>
                        <a:gs pos="100000">
                          <a:schemeClr val="tx1"/>
                        </a:gs>
                      </a:gsLst>
                      <a:lin ang="5400000" scaled="0"/>
                    </a:gradFill>
                    <a:cs typeface="Segoe UI" pitchFamily="34" charset="0"/>
                  </a:rPr>
                  <a:t> </a:t>
                </a:r>
              </a:p>
            </p:txBody>
          </p:sp>
        </p:grpSp>
        <p:grpSp>
          <p:nvGrpSpPr>
            <p:cNvPr id="4" name="Group 3"/>
            <p:cNvGrpSpPr/>
            <p:nvPr/>
          </p:nvGrpSpPr>
          <p:grpSpPr>
            <a:xfrm>
              <a:off x="1282900" y="5314173"/>
              <a:ext cx="9498842" cy="1280160"/>
              <a:chOff x="1282900" y="5254976"/>
              <a:chExt cx="9498842" cy="1280160"/>
            </a:xfrm>
          </p:grpSpPr>
          <p:grpSp>
            <p:nvGrpSpPr>
              <p:cNvPr id="7" name="Group 6"/>
              <p:cNvGrpSpPr/>
              <p:nvPr/>
            </p:nvGrpSpPr>
            <p:grpSpPr>
              <a:xfrm>
                <a:off x="1282900" y="5254976"/>
                <a:ext cx="1645921" cy="1280160"/>
                <a:chOff x="710774" y="4898097"/>
                <a:chExt cx="1528457" cy="1399758"/>
              </a:xfrm>
            </p:grpSpPr>
            <p:sp>
              <p:nvSpPr>
                <p:cNvPr id="56" name="Rectangle 55"/>
                <p:cNvSpPr/>
                <p:nvPr>
                  <p:custDataLst>
                    <p:tags r:id="rId5"/>
                  </p:custDataLst>
                </p:nvPr>
              </p:nvSpPr>
              <p:spPr bwMode="auto">
                <a:xfrm>
                  <a:off x="710774" y="4898097"/>
                  <a:ext cx="1528457" cy="1399758"/>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715" tIns="45715" rIns="91428" bIns="45715" numCol="1" rtlCol="0" anchor="b" anchorCtr="0" compatLnSpc="1">
                  <a:prstTxWarp prst="textNoShape">
                    <a:avLst/>
                  </a:prstTxWarp>
                  <a:noAutofit/>
                </a:bodyPr>
                <a:lstStyle/>
                <a:p>
                  <a:pPr algn="ctr" defTabSz="1624265" fontAlgn="base">
                    <a:spcBef>
                      <a:spcPts val="1120"/>
                    </a:spcBef>
                    <a:spcAft>
                      <a:spcPct val="0"/>
                    </a:spcAft>
                    <a:buClr>
                      <a:srgbClr val="C2C2C2">
                        <a:lumMod val="75000"/>
                      </a:srgbClr>
                    </a:buClr>
                    <a:buSzPct val="100000"/>
                  </a:pPr>
                  <a:r>
                    <a:rPr lang="en-US" sz="1600" b="1" dirty="0">
                      <a:solidFill>
                        <a:srgbClr val="FFFFFF">
                          <a:alpha val="99000"/>
                        </a:srgbClr>
                      </a:solidFill>
                      <a:cs typeface="Segoe UI" pitchFamily="34" charset="0"/>
                    </a:rPr>
                    <a:t/>
                  </a:r>
                  <a:br>
                    <a:rPr lang="en-US" sz="1600" b="1" dirty="0">
                      <a:solidFill>
                        <a:srgbClr val="FFFFFF">
                          <a:alpha val="99000"/>
                        </a:srgbClr>
                      </a:solidFill>
                      <a:cs typeface="Segoe UI" pitchFamily="34" charset="0"/>
                    </a:rPr>
                  </a:br>
                  <a:r>
                    <a:rPr lang="en-US" sz="1600" b="1" dirty="0">
                      <a:solidFill>
                        <a:srgbClr val="FFFFFF">
                          <a:alpha val="99000"/>
                        </a:srgbClr>
                      </a:solidFill>
                      <a:cs typeface="Segoe UI" pitchFamily="34" charset="0"/>
                    </a:rPr>
                    <a:t/>
                  </a:r>
                  <a:br>
                    <a:rPr lang="en-US" sz="1600" b="1" dirty="0">
                      <a:solidFill>
                        <a:srgbClr val="FFFFFF">
                          <a:alpha val="99000"/>
                        </a:srgbClr>
                      </a:solidFill>
                      <a:cs typeface="Segoe UI" pitchFamily="34" charset="0"/>
                    </a:rPr>
                  </a:br>
                  <a:endParaRPr lang="en-US" sz="1600" b="1" dirty="0">
                    <a:solidFill>
                      <a:srgbClr val="FFFFFF">
                        <a:alpha val="99000"/>
                      </a:srgbClr>
                    </a:solidFill>
                    <a:cs typeface="Segoe UI" pitchFamily="34" charset="0"/>
                  </a:endParaRPr>
                </a:p>
              </p:txBody>
            </p:sp>
            <p:sp>
              <p:nvSpPr>
                <p:cNvPr id="55" name="Oval 2"/>
                <p:cNvSpPr>
                  <a:spLocks noChangeAspect="1"/>
                </p:cNvSpPr>
                <p:nvPr/>
              </p:nvSpPr>
              <p:spPr bwMode="auto">
                <a:xfrm>
                  <a:off x="1197215" y="5217375"/>
                  <a:ext cx="633280" cy="761202"/>
                </a:xfrm>
                <a:custGeom>
                  <a:avLst/>
                  <a:gdLst/>
                  <a:ahLst/>
                  <a:cxnLst/>
                  <a:rect l="l" t="t" r="r" b="b"/>
                  <a:pathLst>
                    <a:path w="6400801" h="6400800">
                      <a:moveTo>
                        <a:pt x="2938779" y="4069139"/>
                      </a:moveTo>
                      <a:cubicBezTo>
                        <a:pt x="2956231" y="4067140"/>
                        <a:pt x="2974014" y="4067638"/>
                        <a:pt x="2991556" y="4070755"/>
                      </a:cubicBezTo>
                      <a:cubicBezTo>
                        <a:pt x="3014946" y="4074909"/>
                        <a:pt x="3037908" y="4083720"/>
                        <a:pt x="3059084" y="4097472"/>
                      </a:cubicBezTo>
                      <a:cubicBezTo>
                        <a:pt x="3143792" y="4152481"/>
                        <a:pt x="3167866" y="4265744"/>
                        <a:pt x="3112857" y="4350451"/>
                      </a:cubicBezTo>
                      <a:lnTo>
                        <a:pt x="2988352" y="4542172"/>
                      </a:lnTo>
                      <a:cubicBezTo>
                        <a:pt x="2933343" y="4626878"/>
                        <a:pt x="2820081" y="4650954"/>
                        <a:pt x="2735373" y="4595945"/>
                      </a:cubicBezTo>
                      <a:cubicBezTo>
                        <a:pt x="2650665" y="4540935"/>
                        <a:pt x="2626590" y="4427672"/>
                        <a:pt x="2681600" y="4342965"/>
                      </a:cubicBezTo>
                      <a:lnTo>
                        <a:pt x="2806105" y="4151244"/>
                      </a:lnTo>
                      <a:cubicBezTo>
                        <a:pt x="2837048" y="4103596"/>
                        <a:pt x="2886422" y="4075134"/>
                        <a:pt x="2938779" y="4069139"/>
                      </a:cubicBezTo>
                      <a:close/>
                      <a:moveTo>
                        <a:pt x="5599195" y="3955694"/>
                      </a:moveTo>
                      <a:lnTo>
                        <a:pt x="6310324" y="3955694"/>
                      </a:lnTo>
                      <a:cubicBezTo>
                        <a:pt x="5971594" y="5358821"/>
                        <a:pt x="4707682" y="6400800"/>
                        <a:pt x="3200402" y="6400800"/>
                      </a:cubicBezTo>
                      <a:cubicBezTo>
                        <a:pt x="1795855" y="6400800"/>
                        <a:pt x="602631" y="5496018"/>
                        <a:pt x="174768" y="4236478"/>
                      </a:cubicBezTo>
                      <a:lnTo>
                        <a:pt x="911006" y="4236478"/>
                      </a:lnTo>
                      <a:cubicBezTo>
                        <a:pt x="1303909" y="5108844"/>
                        <a:pt x="2181368" y="5715000"/>
                        <a:pt x="3200402" y="5715000"/>
                      </a:cubicBezTo>
                      <a:cubicBezTo>
                        <a:pt x="4325971" y="5715000"/>
                        <a:pt x="5278816" y="4975478"/>
                        <a:pt x="5599195" y="3955694"/>
                      </a:cubicBezTo>
                      <a:close/>
                      <a:moveTo>
                        <a:pt x="1486918" y="3748003"/>
                      </a:moveTo>
                      <a:cubicBezTo>
                        <a:pt x="1504370" y="3746005"/>
                        <a:pt x="1522154" y="3746503"/>
                        <a:pt x="1539696" y="3749619"/>
                      </a:cubicBezTo>
                      <a:cubicBezTo>
                        <a:pt x="1563086" y="3753774"/>
                        <a:pt x="1586048" y="3762584"/>
                        <a:pt x="1607224" y="3776337"/>
                      </a:cubicBezTo>
                      <a:cubicBezTo>
                        <a:pt x="1691932" y="3831346"/>
                        <a:pt x="1716006" y="3944609"/>
                        <a:pt x="1660997" y="4029316"/>
                      </a:cubicBezTo>
                      <a:lnTo>
                        <a:pt x="1536492" y="4221036"/>
                      </a:lnTo>
                      <a:cubicBezTo>
                        <a:pt x="1481483" y="4305744"/>
                        <a:pt x="1368220" y="4329819"/>
                        <a:pt x="1283513" y="4274809"/>
                      </a:cubicBezTo>
                      <a:cubicBezTo>
                        <a:pt x="1198805" y="4219799"/>
                        <a:pt x="1174730" y="4106537"/>
                        <a:pt x="1229740" y="4021829"/>
                      </a:cubicBezTo>
                      <a:lnTo>
                        <a:pt x="1354245" y="3830109"/>
                      </a:lnTo>
                      <a:cubicBezTo>
                        <a:pt x="1385188" y="3782461"/>
                        <a:pt x="1434563" y="3753997"/>
                        <a:pt x="1486918" y="3748003"/>
                      </a:cubicBezTo>
                      <a:close/>
                      <a:moveTo>
                        <a:pt x="2583225" y="3741166"/>
                      </a:moveTo>
                      <a:cubicBezTo>
                        <a:pt x="2600677" y="3739167"/>
                        <a:pt x="2618461" y="3739666"/>
                        <a:pt x="2636003" y="3742783"/>
                      </a:cubicBezTo>
                      <a:cubicBezTo>
                        <a:pt x="2659393" y="3746937"/>
                        <a:pt x="2682355" y="3755747"/>
                        <a:pt x="2703532" y="3769499"/>
                      </a:cubicBezTo>
                      <a:cubicBezTo>
                        <a:pt x="2788239" y="3824509"/>
                        <a:pt x="2812314" y="3937772"/>
                        <a:pt x="2757304" y="4022479"/>
                      </a:cubicBezTo>
                      <a:lnTo>
                        <a:pt x="2458493" y="4482607"/>
                      </a:lnTo>
                      <a:cubicBezTo>
                        <a:pt x="2403484" y="4567315"/>
                        <a:pt x="2290221" y="4591390"/>
                        <a:pt x="2205514" y="4536380"/>
                      </a:cubicBezTo>
                      <a:cubicBezTo>
                        <a:pt x="2120806" y="4481370"/>
                        <a:pt x="2096732" y="4368108"/>
                        <a:pt x="2151741" y="4283400"/>
                      </a:cubicBezTo>
                      <a:lnTo>
                        <a:pt x="2450552" y="3823272"/>
                      </a:lnTo>
                      <a:cubicBezTo>
                        <a:pt x="2481495" y="3775625"/>
                        <a:pt x="2530870" y="3747161"/>
                        <a:pt x="2583225" y="3741166"/>
                      </a:cubicBezTo>
                      <a:close/>
                      <a:moveTo>
                        <a:pt x="2180840" y="3483954"/>
                      </a:moveTo>
                      <a:cubicBezTo>
                        <a:pt x="2198293" y="3481957"/>
                        <a:pt x="2216075" y="3482455"/>
                        <a:pt x="2233618" y="3485571"/>
                      </a:cubicBezTo>
                      <a:cubicBezTo>
                        <a:pt x="2257008" y="3489726"/>
                        <a:pt x="2279970" y="3498537"/>
                        <a:pt x="2301147" y="3512288"/>
                      </a:cubicBezTo>
                      <a:cubicBezTo>
                        <a:pt x="2385854" y="3567298"/>
                        <a:pt x="2409929" y="3680560"/>
                        <a:pt x="2354918" y="3765268"/>
                      </a:cubicBezTo>
                      <a:lnTo>
                        <a:pt x="1956504" y="4378773"/>
                      </a:lnTo>
                      <a:cubicBezTo>
                        <a:pt x="1901495" y="4463479"/>
                        <a:pt x="1788232" y="4487555"/>
                        <a:pt x="1703524" y="4432545"/>
                      </a:cubicBezTo>
                      <a:cubicBezTo>
                        <a:pt x="1618818" y="4377535"/>
                        <a:pt x="1594743" y="4264272"/>
                        <a:pt x="1649752" y="4179565"/>
                      </a:cubicBezTo>
                      <a:lnTo>
                        <a:pt x="2048167" y="3566060"/>
                      </a:lnTo>
                      <a:cubicBezTo>
                        <a:pt x="2079109" y="3518413"/>
                        <a:pt x="2128484" y="3489950"/>
                        <a:pt x="2180840" y="3483954"/>
                      </a:cubicBezTo>
                      <a:close/>
                      <a:moveTo>
                        <a:pt x="1956920" y="2161748"/>
                      </a:moveTo>
                      <a:cubicBezTo>
                        <a:pt x="1979525" y="2163726"/>
                        <a:pt x="2001374" y="2174326"/>
                        <a:pt x="2017112" y="2193079"/>
                      </a:cubicBezTo>
                      <a:cubicBezTo>
                        <a:pt x="2046159" y="2227697"/>
                        <a:pt x="2044230" y="2277999"/>
                        <a:pt x="2013153" y="2309251"/>
                      </a:cubicBezTo>
                      <a:lnTo>
                        <a:pt x="2014245" y="2310464"/>
                      </a:lnTo>
                      <a:lnTo>
                        <a:pt x="2008427" y="2315176"/>
                      </a:lnTo>
                      <a:cubicBezTo>
                        <a:pt x="2007986" y="2316444"/>
                        <a:pt x="2007094" y="2317222"/>
                        <a:pt x="2006184" y="2317986"/>
                      </a:cubicBezTo>
                      <a:lnTo>
                        <a:pt x="1806882" y="2485219"/>
                      </a:lnTo>
                      <a:cubicBezTo>
                        <a:pt x="1704191" y="2599553"/>
                        <a:pt x="1697282" y="2774681"/>
                        <a:pt x="1797185" y="2898050"/>
                      </a:cubicBezTo>
                      <a:cubicBezTo>
                        <a:pt x="1908420" y="3035413"/>
                        <a:pt x="2109946" y="3056594"/>
                        <a:pt x="2247309" y="2945360"/>
                      </a:cubicBezTo>
                      <a:lnTo>
                        <a:pt x="2338616" y="2871422"/>
                      </a:lnTo>
                      <a:lnTo>
                        <a:pt x="2338630" y="2871437"/>
                      </a:lnTo>
                      <a:lnTo>
                        <a:pt x="2338945" y="2871156"/>
                      </a:lnTo>
                      <a:lnTo>
                        <a:pt x="2602621" y="2657635"/>
                      </a:lnTo>
                      <a:cubicBezTo>
                        <a:pt x="2608606" y="2652788"/>
                        <a:pt x="2614369" y="2647772"/>
                        <a:pt x="2618891" y="2641505"/>
                      </a:cubicBezTo>
                      <a:cubicBezTo>
                        <a:pt x="2716015" y="2580063"/>
                        <a:pt x="2827312" y="2544504"/>
                        <a:pt x="2944280" y="2540144"/>
                      </a:cubicBezTo>
                      <a:cubicBezTo>
                        <a:pt x="2997945" y="2538144"/>
                        <a:pt x="3049962" y="2542817"/>
                        <a:pt x="3099337" y="2555009"/>
                      </a:cubicBezTo>
                      <a:cubicBezTo>
                        <a:pt x="3099582" y="2554669"/>
                        <a:pt x="3099830" y="2554330"/>
                        <a:pt x="3099955" y="2553895"/>
                      </a:cubicBezTo>
                      <a:lnTo>
                        <a:pt x="3507123" y="2641827"/>
                      </a:lnTo>
                      <a:lnTo>
                        <a:pt x="3840287" y="2720589"/>
                      </a:lnTo>
                      <a:lnTo>
                        <a:pt x="3839574" y="2722689"/>
                      </a:lnTo>
                      <a:cubicBezTo>
                        <a:pt x="3918505" y="2742806"/>
                        <a:pt x="3992686" y="2774673"/>
                        <a:pt x="4059647" y="2818014"/>
                      </a:cubicBezTo>
                      <a:lnTo>
                        <a:pt x="4436081" y="3181533"/>
                      </a:lnTo>
                      <a:lnTo>
                        <a:pt x="4492118" y="3242741"/>
                      </a:lnTo>
                      <a:cubicBezTo>
                        <a:pt x="4502616" y="3245767"/>
                        <a:pt x="4510658" y="3252516"/>
                        <a:pt x="4518205" y="3260063"/>
                      </a:cubicBezTo>
                      <a:lnTo>
                        <a:pt x="5035468" y="3777326"/>
                      </a:lnTo>
                      <a:cubicBezTo>
                        <a:pt x="5106887" y="3848745"/>
                        <a:pt x="5106887" y="3964538"/>
                        <a:pt x="5035467" y="4035957"/>
                      </a:cubicBezTo>
                      <a:cubicBezTo>
                        <a:pt x="4964049" y="4107377"/>
                        <a:pt x="4848256" y="4107377"/>
                        <a:pt x="4776836" y="4035958"/>
                      </a:cubicBezTo>
                      <a:lnTo>
                        <a:pt x="4355415" y="3614535"/>
                      </a:lnTo>
                      <a:lnTo>
                        <a:pt x="4354368" y="3615620"/>
                      </a:lnTo>
                      <a:cubicBezTo>
                        <a:pt x="4331787" y="3604156"/>
                        <a:pt x="4303602" y="3608170"/>
                        <a:pt x="4284681" y="3627089"/>
                      </a:cubicBezTo>
                      <a:cubicBezTo>
                        <a:pt x="4267674" y="3644096"/>
                        <a:pt x="4262713" y="3668585"/>
                        <a:pt x="4272546" y="3688883"/>
                      </a:cubicBezTo>
                      <a:cubicBezTo>
                        <a:pt x="4293541" y="3697118"/>
                        <a:pt x="4312939" y="3710026"/>
                        <a:pt x="4329850" y="3726936"/>
                      </a:cubicBezTo>
                      <a:lnTo>
                        <a:pt x="4847114" y="4244199"/>
                      </a:lnTo>
                      <a:cubicBezTo>
                        <a:pt x="4918533" y="4315619"/>
                        <a:pt x="4918535" y="4431412"/>
                        <a:pt x="4847114" y="4502830"/>
                      </a:cubicBezTo>
                      <a:cubicBezTo>
                        <a:pt x="4775693" y="4574249"/>
                        <a:pt x="4659901" y="4574249"/>
                        <a:pt x="4588482" y="4502831"/>
                      </a:cubicBezTo>
                      <a:lnTo>
                        <a:pt x="4071219" y="3985568"/>
                      </a:lnTo>
                      <a:lnTo>
                        <a:pt x="4041024" y="3940095"/>
                      </a:lnTo>
                      <a:lnTo>
                        <a:pt x="4040360" y="3940782"/>
                      </a:lnTo>
                      <a:cubicBezTo>
                        <a:pt x="4017254" y="3924832"/>
                        <a:pt x="3985516" y="3927706"/>
                        <a:pt x="3964843" y="3948379"/>
                      </a:cubicBezTo>
                      <a:cubicBezTo>
                        <a:pt x="3944472" y="3968751"/>
                        <a:pt x="3941381" y="3999857"/>
                        <a:pt x="3957437" y="4022240"/>
                      </a:cubicBezTo>
                      <a:lnTo>
                        <a:pt x="4411220" y="4476023"/>
                      </a:lnTo>
                      <a:cubicBezTo>
                        <a:pt x="4482639" y="4547442"/>
                        <a:pt x="4482640" y="4663235"/>
                        <a:pt x="4411220" y="4734654"/>
                      </a:cubicBezTo>
                      <a:cubicBezTo>
                        <a:pt x="4339801" y="4806074"/>
                        <a:pt x="4224009" y="4806074"/>
                        <a:pt x="4152588" y="4734654"/>
                      </a:cubicBezTo>
                      <a:lnTo>
                        <a:pt x="3693759" y="4275824"/>
                      </a:lnTo>
                      <a:cubicBezTo>
                        <a:pt x="3674507" y="4266207"/>
                        <a:pt x="3651523" y="4271480"/>
                        <a:pt x="3635327" y="4287674"/>
                      </a:cubicBezTo>
                      <a:cubicBezTo>
                        <a:pt x="3616352" y="4306648"/>
                        <a:pt x="3612370" y="4334938"/>
                        <a:pt x="3624934" y="4356886"/>
                      </a:cubicBezTo>
                      <a:cubicBezTo>
                        <a:pt x="3635049" y="4359778"/>
                        <a:pt x="3642739" y="4366280"/>
                        <a:pt x="3649973" y="4373515"/>
                      </a:cubicBezTo>
                      <a:lnTo>
                        <a:pt x="3908605" y="4632146"/>
                      </a:lnTo>
                      <a:cubicBezTo>
                        <a:pt x="3980025" y="4703566"/>
                        <a:pt x="3980024" y="4819358"/>
                        <a:pt x="3908605" y="4890778"/>
                      </a:cubicBezTo>
                      <a:cubicBezTo>
                        <a:pt x="3837186" y="4962196"/>
                        <a:pt x="3721393" y="4962197"/>
                        <a:pt x="3649973" y="4890777"/>
                      </a:cubicBezTo>
                      <a:lnTo>
                        <a:pt x="3391342" y="4632145"/>
                      </a:lnTo>
                      <a:lnTo>
                        <a:pt x="3383755" y="4620718"/>
                      </a:lnTo>
                      <a:lnTo>
                        <a:pt x="3380889" y="4623684"/>
                      </a:lnTo>
                      <a:lnTo>
                        <a:pt x="3174745" y="4424613"/>
                      </a:lnTo>
                      <a:lnTo>
                        <a:pt x="3205723" y="4376911"/>
                      </a:lnTo>
                      <a:cubicBezTo>
                        <a:pt x="3288238" y="4249850"/>
                        <a:pt x="3252126" y="4079956"/>
                        <a:pt x="3125065" y="3997443"/>
                      </a:cubicBezTo>
                      <a:cubicBezTo>
                        <a:pt x="3050998" y="3949342"/>
                        <a:pt x="2962377" y="3941552"/>
                        <a:pt x="2885364" y="3969651"/>
                      </a:cubicBezTo>
                      <a:cubicBezTo>
                        <a:pt x="2904562" y="3864147"/>
                        <a:pt x="2860444" y="3752656"/>
                        <a:pt x="2764879" y="3690594"/>
                      </a:cubicBezTo>
                      <a:cubicBezTo>
                        <a:pt x="2675680" y="3632668"/>
                        <a:pt x="2565374" y="3633204"/>
                        <a:pt x="2479613" y="3683683"/>
                      </a:cubicBezTo>
                      <a:cubicBezTo>
                        <a:pt x="2491746" y="3584340"/>
                        <a:pt x="2447375" y="3482413"/>
                        <a:pt x="2357597" y="3424112"/>
                      </a:cubicBezTo>
                      <a:cubicBezTo>
                        <a:pt x="2230536" y="3341596"/>
                        <a:pt x="2060642" y="3377708"/>
                        <a:pt x="1978127" y="3504770"/>
                      </a:cubicBezTo>
                      <a:lnTo>
                        <a:pt x="1773143" y="3820415"/>
                      </a:lnTo>
                      <a:cubicBezTo>
                        <a:pt x="1771585" y="3822815"/>
                        <a:pt x="1770069" y="3825230"/>
                        <a:pt x="1769218" y="3828038"/>
                      </a:cubicBezTo>
                      <a:cubicBezTo>
                        <a:pt x="1752743" y="3768112"/>
                        <a:pt x="1714307" y="3714419"/>
                        <a:pt x="1658027" y="3677872"/>
                      </a:cubicBezTo>
                      <a:cubicBezTo>
                        <a:pt x="1530967" y="3595356"/>
                        <a:pt x="1361072" y="3631468"/>
                        <a:pt x="1278558" y="3758529"/>
                      </a:cubicBezTo>
                      <a:lnTo>
                        <a:pt x="1214041" y="3857878"/>
                      </a:lnTo>
                      <a:cubicBezTo>
                        <a:pt x="1129847" y="4012173"/>
                        <a:pt x="965736" y="4115631"/>
                        <a:pt x="777460" y="4115631"/>
                      </a:cubicBezTo>
                      <a:lnTo>
                        <a:pt x="770030" y="4114882"/>
                      </a:lnTo>
                      <a:lnTo>
                        <a:pt x="133314" y="4114882"/>
                      </a:lnTo>
                      <a:cubicBezTo>
                        <a:pt x="46334" y="3825273"/>
                        <a:pt x="0" y="3518249"/>
                        <a:pt x="0" y="3200402"/>
                      </a:cubicBezTo>
                      <a:cubicBezTo>
                        <a:pt x="-1" y="2981216"/>
                        <a:pt x="22034" y="2767175"/>
                        <a:pt x="64130" y="2560401"/>
                      </a:cubicBezTo>
                      <a:lnTo>
                        <a:pt x="1002249" y="2560400"/>
                      </a:lnTo>
                      <a:lnTo>
                        <a:pt x="1891037" y="2183134"/>
                      </a:lnTo>
                      <a:lnTo>
                        <a:pt x="1892205" y="2182154"/>
                      </a:lnTo>
                      <a:cubicBezTo>
                        <a:pt x="1910959" y="2166416"/>
                        <a:pt x="1934318" y="2159770"/>
                        <a:pt x="1956920" y="2161748"/>
                      </a:cubicBezTo>
                      <a:close/>
                      <a:moveTo>
                        <a:pt x="3656858" y="1633115"/>
                      </a:moveTo>
                      <a:cubicBezTo>
                        <a:pt x="3684170" y="1634110"/>
                        <a:pt x="3710479" y="1635996"/>
                        <a:pt x="3735468" y="1640302"/>
                      </a:cubicBezTo>
                      <a:cubicBezTo>
                        <a:pt x="3736801" y="1640168"/>
                        <a:pt x="3738134" y="1640167"/>
                        <a:pt x="3739468" y="1640167"/>
                      </a:cubicBezTo>
                      <a:cubicBezTo>
                        <a:pt x="4305222" y="1640169"/>
                        <a:pt x="4816641" y="1846440"/>
                        <a:pt x="5181704" y="2180522"/>
                      </a:cubicBezTo>
                      <a:lnTo>
                        <a:pt x="5182750" y="2177646"/>
                      </a:lnTo>
                      <a:cubicBezTo>
                        <a:pt x="5259259" y="2244293"/>
                        <a:pt x="5359072" y="2283923"/>
                        <a:pt x="5468110" y="2284801"/>
                      </a:cubicBezTo>
                      <a:lnTo>
                        <a:pt x="5467703" y="2285921"/>
                      </a:lnTo>
                      <a:lnTo>
                        <a:pt x="6267485" y="2285921"/>
                      </a:lnTo>
                      <a:cubicBezTo>
                        <a:pt x="6354465" y="2575530"/>
                        <a:pt x="6400801" y="2882555"/>
                        <a:pt x="6400801" y="3200402"/>
                      </a:cubicBezTo>
                      <a:cubicBezTo>
                        <a:pt x="6400800" y="3419588"/>
                        <a:pt x="6378766" y="3633626"/>
                        <a:pt x="6336672" y="3840401"/>
                      </a:cubicBezTo>
                      <a:lnTo>
                        <a:pt x="5704421" y="3840400"/>
                      </a:lnTo>
                      <a:lnTo>
                        <a:pt x="5517569" y="3840400"/>
                      </a:lnTo>
                      <a:cubicBezTo>
                        <a:pt x="5516068" y="3840851"/>
                        <a:pt x="5514564" y="3840855"/>
                        <a:pt x="5513058" y="3840856"/>
                      </a:cubicBezTo>
                      <a:cubicBezTo>
                        <a:pt x="5346942" y="3840856"/>
                        <a:pt x="5196620" y="3773228"/>
                        <a:pt x="5088259" y="3663870"/>
                      </a:cubicBezTo>
                      <a:lnTo>
                        <a:pt x="5088088" y="3664207"/>
                      </a:lnTo>
                      <a:lnTo>
                        <a:pt x="4240840" y="2816960"/>
                      </a:lnTo>
                      <a:cubicBezTo>
                        <a:pt x="4240396" y="2817661"/>
                        <a:pt x="4239784" y="2818172"/>
                        <a:pt x="4239171" y="2818678"/>
                      </a:cubicBezTo>
                      <a:cubicBezTo>
                        <a:pt x="4135954" y="2720312"/>
                        <a:pt x="4008137" y="2648478"/>
                        <a:pt x="3866360" y="2610767"/>
                      </a:cubicBezTo>
                      <a:lnTo>
                        <a:pt x="3866992" y="2608888"/>
                      </a:lnTo>
                      <a:lnTo>
                        <a:pt x="3535264" y="2526178"/>
                      </a:lnTo>
                      <a:lnTo>
                        <a:pt x="3130135" y="2432647"/>
                      </a:lnTo>
                      <a:cubicBezTo>
                        <a:pt x="3130024" y="2433039"/>
                        <a:pt x="3129793" y="2433339"/>
                        <a:pt x="3129562" y="2433637"/>
                      </a:cubicBezTo>
                      <a:cubicBezTo>
                        <a:pt x="3080383" y="2420910"/>
                        <a:pt x="3028848" y="2414912"/>
                        <a:pt x="2975908" y="2414912"/>
                      </a:cubicBezTo>
                      <a:cubicBezTo>
                        <a:pt x="2811943" y="2414912"/>
                        <a:pt x="2661415" y="2472455"/>
                        <a:pt x="2545396" y="2570876"/>
                      </a:cubicBezTo>
                      <a:lnTo>
                        <a:pt x="2543573" y="2569717"/>
                      </a:lnTo>
                      <a:lnTo>
                        <a:pt x="2193720" y="2853022"/>
                      </a:lnTo>
                      <a:cubicBezTo>
                        <a:pt x="2105416" y="2924529"/>
                        <a:pt x="1975860" y="2910914"/>
                        <a:pt x="1904353" y="2822609"/>
                      </a:cubicBezTo>
                      <a:cubicBezTo>
                        <a:pt x="1832844" y="2734303"/>
                        <a:pt x="1846461" y="2604750"/>
                        <a:pt x="1934767" y="2533243"/>
                      </a:cubicBezTo>
                      <a:lnTo>
                        <a:pt x="2350832" y="2196320"/>
                      </a:lnTo>
                      <a:lnTo>
                        <a:pt x="2704088" y="1899903"/>
                      </a:lnTo>
                      <a:cubicBezTo>
                        <a:pt x="2709938" y="1893802"/>
                        <a:pt x="2716509" y="1888323"/>
                        <a:pt x="2723713" y="1883435"/>
                      </a:cubicBezTo>
                      <a:lnTo>
                        <a:pt x="2732397" y="1876148"/>
                      </a:lnTo>
                      <a:lnTo>
                        <a:pt x="2741152" y="1870710"/>
                      </a:lnTo>
                      <a:cubicBezTo>
                        <a:pt x="2794071" y="1830023"/>
                        <a:pt x="2859630" y="1794650"/>
                        <a:pt x="2933347" y="1767819"/>
                      </a:cubicBezTo>
                      <a:lnTo>
                        <a:pt x="3001298" y="1748265"/>
                      </a:lnTo>
                      <a:cubicBezTo>
                        <a:pt x="3071697" y="1720366"/>
                        <a:pt x="3148660" y="1697120"/>
                        <a:pt x="3229866" y="1678372"/>
                      </a:cubicBezTo>
                      <a:cubicBezTo>
                        <a:pt x="3383705" y="1642856"/>
                        <a:pt x="3530928" y="1628523"/>
                        <a:pt x="3656858" y="1633115"/>
                      </a:cubicBezTo>
                      <a:close/>
                      <a:moveTo>
                        <a:pt x="3200402" y="0"/>
                      </a:moveTo>
                      <a:cubicBezTo>
                        <a:pt x="4604889" y="0"/>
                        <a:pt x="5798071" y="904705"/>
                        <a:pt x="6225978" y="2164162"/>
                      </a:cubicBezTo>
                      <a:lnTo>
                        <a:pt x="5489721" y="2164162"/>
                      </a:lnTo>
                      <a:cubicBezTo>
                        <a:pt x="5096787" y="1291881"/>
                        <a:pt x="4219373" y="685800"/>
                        <a:pt x="3200402" y="685800"/>
                      </a:cubicBezTo>
                      <a:cubicBezTo>
                        <a:pt x="2074893" y="685800"/>
                        <a:pt x="1122090" y="1425244"/>
                        <a:pt x="801668" y="2444946"/>
                      </a:cubicBezTo>
                      <a:lnTo>
                        <a:pt x="90517" y="2444946"/>
                      </a:lnTo>
                      <a:cubicBezTo>
                        <a:pt x="429306" y="1041901"/>
                        <a:pt x="1693180" y="0"/>
                        <a:pt x="3200402" y="0"/>
                      </a:cubicBezTo>
                      <a:close/>
                    </a:path>
                  </a:pathLst>
                </a:cu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1218535" fontAlgn="base">
                    <a:lnSpc>
                      <a:spcPct val="90000"/>
                    </a:lnSpc>
                    <a:spcBef>
                      <a:spcPct val="0"/>
                    </a:spcBef>
                    <a:spcAft>
                      <a:spcPct val="0"/>
                    </a:spcAft>
                    <a:defRPr/>
                  </a:pPr>
                  <a:endParaRPr lang="en-US" sz="2900" kern="0" dirty="0">
                    <a:gradFill>
                      <a:gsLst>
                        <a:gs pos="0">
                          <a:srgbClr val="FFFFFF"/>
                        </a:gs>
                        <a:gs pos="100000">
                          <a:srgbClr val="FFFFFF"/>
                        </a:gs>
                      </a:gsLst>
                      <a:lin ang="5400000" scaled="0"/>
                    </a:gradFill>
                  </a:endParaRPr>
                </a:p>
              </p:txBody>
            </p:sp>
          </p:grpSp>
          <p:sp>
            <p:nvSpPr>
              <p:cNvPr id="79" name="Rectangle 78"/>
              <p:cNvSpPr/>
              <p:nvPr>
                <p:custDataLst>
                  <p:tags r:id="rId4"/>
                </p:custDataLst>
              </p:nvPr>
            </p:nvSpPr>
            <p:spPr bwMode="auto">
              <a:xfrm>
                <a:off x="3043368" y="5254976"/>
                <a:ext cx="7738374" cy="1280160"/>
              </a:xfrm>
              <a:prstGeom prst="rect">
                <a:avLst/>
              </a:prstGeom>
              <a:solidFill>
                <a:schemeClr val="accent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pPr defTabSz="1624265" fontAlgn="base">
                  <a:spcBef>
                    <a:spcPts val="400"/>
                  </a:spcBef>
                  <a:spcAft>
                    <a:spcPts val="400"/>
                  </a:spcAft>
                  <a:buClr>
                    <a:srgbClr val="C2C2C2">
                      <a:lumMod val="75000"/>
                    </a:srgbClr>
                  </a:buClr>
                  <a:buSzPct val="100000"/>
                </a:pPr>
                <a:r>
                  <a:rPr lang="en-US" sz="2400" dirty="0">
                    <a:solidFill>
                      <a:srgbClr val="FFFFFF">
                        <a:alpha val="99000"/>
                      </a:srgbClr>
                    </a:solidFill>
                    <a:cs typeface="Segoe UI" pitchFamily="34" charset="0"/>
                  </a:rPr>
                  <a:t>Managed infrastructure</a:t>
                </a:r>
                <a:endParaRPr lang="en-US" sz="2000" dirty="0">
                  <a:gradFill>
                    <a:gsLst>
                      <a:gs pos="0">
                        <a:schemeClr val="tx1"/>
                      </a:gs>
                      <a:gs pos="100000">
                        <a:schemeClr val="tx1"/>
                      </a:gs>
                    </a:gsLst>
                    <a:lin ang="5400000" scaled="0"/>
                  </a:gradFill>
                  <a:cs typeface="Segoe UI" pitchFamily="34" charset="0"/>
                </a:endParaRPr>
              </a:p>
            </p:txBody>
          </p:sp>
        </p:grpSp>
      </p:grpSp>
      <p:sp useBgFill="1">
        <p:nvSpPr>
          <p:cNvPr id="2" name="Rectangle 1"/>
          <p:cNvSpPr/>
          <p:nvPr/>
        </p:nvSpPr>
        <p:spPr bwMode="auto">
          <a:xfrm>
            <a:off x="0" y="6619802"/>
            <a:ext cx="12188825" cy="32286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9" tIns="45719" rIns="45719" bIns="45719"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6188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BQJldq5fNEal85JrzBzF7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BQJldq5fNEal85JrzBzF7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uSvaLDtmUU66_P77TKzFA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BQJldq5fNEal85JrzBzF7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av4deLnlAUO9xkfqQhrf6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BQJldq5fNEal85JrzBzF7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SvaLDtmUU66_P77TKzFA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indows_Azure_Template_16x9">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Windows_Azure_Template_16x9</Template>
  <TotalTime>0</TotalTime>
  <Words>6022</Words>
  <Application>Microsoft Office PowerPoint</Application>
  <PresentationFormat>Custom</PresentationFormat>
  <Paragraphs>975</Paragraphs>
  <Slides>39</Slides>
  <Notes>38</Notes>
  <HiddenSlides>2</HiddenSlides>
  <MMClips>0</MMClips>
  <ScaleCrop>false</ScaleCrop>
  <HeadingPairs>
    <vt:vector size="8" baseType="variant">
      <vt:variant>
        <vt:lpstr>Fonts Used</vt:lpstr>
      </vt:variant>
      <vt:variant>
        <vt:i4>7</vt:i4>
      </vt:variant>
      <vt:variant>
        <vt:lpstr>Theme</vt:lpstr>
      </vt:variant>
      <vt:variant>
        <vt:i4>7</vt:i4>
      </vt:variant>
      <vt:variant>
        <vt:lpstr>Embedded OLE Servers</vt:lpstr>
      </vt:variant>
      <vt:variant>
        <vt:i4>1</vt:i4>
      </vt:variant>
      <vt:variant>
        <vt:lpstr>Slide Titles</vt:lpstr>
      </vt:variant>
      <vt:variant>
        <vt:i4>39</vt:i4>
      </vt:variant>
    </vt:vector>
  </HeadingPairs>
  <TitlesOfParts>
    <vt:vector size="54" baseType="lpstr">
      <vt:lpstr>Arial</vt:lpstr>
      <vt:lpstr>Calibri</vt:lpstr>
      <vt:lpstr>Consolas</vt:lpstr>
      <vt:lpstr>Segoe</vt:lpstr>
      <vt:lpstr>Segoe UI</vt:lpstr>
      <vt:lpstr>Segoe UI Light</vt:lpstr>
      <vt:lpstr>Wingdings</vt:lpstr>
      <vt:lpstr>Windows_Azure_Template_16x9</vt:lpstr>
      <vt:lpstr>White with Consolas font for code slides</vt:lpstr>
      <vt:lpstr>Windows_Azure_DevCamp_16x9_Template - FINAL2</vt:lpstr>
      <vt:lpstr>Accent Color Transition Slides</vt:lpstr>
      <vt:lpstr>Windows_Azure_DevCamp_16x9_Template</vt:lpstr>
      <vt:lpstr>1_Accent Color Transition Slides</vt:lpstr>
      <vt:lpstr>MS1444_Windows Azure Template 16x9_r08b</vt:lpstr>
      <vt:lpstr>think-cell Slide</vt:lpstr>
      <vt:lpstr>PowerPoint Presentation</vt:lpstr>
      <vt:lpstr>Windows Azure SQL Database and Storage </vt:lpstr>
      <vt:lpstr>PowerPoint Presentation</vt:lpstr>
      <vt:lpstr>Application building blocks</vt:lpstr>
      <vt:lpstr>Big Data</vt:lpstr>
      <vt:lpstr>Azure Data Management </vt:lpstr>
      <vt:lpstr>Azure Data Management</vt:lpstr>
      <vt:lpstr>A Continuous Offering    From Private to     Public Cloud</vt:lpstr>
      <vt:lpstr>SQL Server in a Virtual Machine</vt:lpstr>
      <vt:lpstr>Common Scenarios</vt:lpstr>
      <vt:lpstr>SQL Server 2012  in Windows Azure </vt:lpstr>
      <vt:lpstr>Azure Data Management </vt:lpstr>
      <vt:lpstr>Windows Azure SQL Database</vt:lpstr>
      <vt:lpstr>Familiar and Consistent Tools</vt:lpstr>
      <vt:lpstr>Windows Azure  SQL Database</vt:lpstr>
      <vt:lpstr>Inside Windows Azure SQL Database</vt:lpstr>
      <vt:lpstr>SQL Federation</vt:lpstr>
      <vt:lpstr>SQL Federation</vt:lpstr>
      <vt:lpstr>SQL Reporting</vt:lpstr>
      <vt:lpstr>SQL Data Sync</vt:lpstr>
      <vt:lpstr>Azure Data Management </vt:lpstr>
      <vt:lpstr>Windows Azure Storage</vt:lpstr>
      <vt:lpstr>Storage Libraries in Many Languages</vt:lpstr>
      <vt:lpstr>New Features</vt:lpstr>
      <vt:lpstr>Azure Data Management </vt:lpstr>
      <vt:lpstr>Azure Table Storage</vt:lpstr>
      <vt:lpstr>Table Storage Concepts </vt:lpstr>
      <vt:lpstr>No Fixed Schema</vt:lpstr>
      <vt:lpstr>Azure Data Management </vt:lpstr>
      <vt:lpstr>Azure Blob Storage</vt:lpstr>
      <vt:lpstr>Blob Storage Concepts</vt:lpstr>
      <vt:lpstr>Windows Azure  Storage</vt:lpstr>
      <vt:lpstr>Azure Storage Architecture</vt:lpstr>
      <vt:lpstr>Scalability</vt:lpstr>
      <vt:lpstr>Scalability</vt:lpstr>
      <vt:lpstr>Hadoop On Windows Azure</vt:lpstr>
      <vt:lpstr>Summary</vt:lpstr>
      <vt:lpstr>SQL Database Billing Rates (As of February 2012)</vt:lpstr>
      <vt:lpstr>Architecture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2011-12-15T08:02:44Z</dcterms:created>
  <dcterms:modified xsi:type="dcterms:W3CDTF">2012-10-01T17:42:16Z</dcterms:modified>
</cp:coreProperties>
</file>